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03" r:id="rId3"/>
    <p:sldId id="302" r:id="rId4"/>
    <p:sldId id="257" r:id="rId5"/>
    <p:sldId id="258" r:id="rId6"/>
    <p:sldId id="259" r:id="rId7"/>
    <p:sldId id="260" r:id="rId8"/>
    <p:sldId id="262" r:id="rId9"/>
    <p:sldId id="263" r:id="rId10"/>
    <p:sldId id="264" r:id="rId11"/>
    <p:sldId id="266" r:id="rId12"/>
    <p:sldId id="267" r:id="rId13"/>
    <p:sldId id="268" r:id="rId14"/>
    <p:sldId id="270" r:id="rId15"/>
    <p:sldId id="269" r:id="rId16"/>
    <p:sldId id="271" r:id="rId17"/>
    <p:sldId id="272" r:id="rId18"/>
    <p:sldId id="261" r:id="rId19"/>
    <p:sldId id="274" r:id="rId20"/>
    <p:sldId id="275" r:id="rId21"/>
    <p:sldId id="276" r:id="rId22"/>
    <p:sldId id="273"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1" r:id="rId36"/>
    <p:sldId id="289" r:id="rId37"/>
    <p:sldId id="290" r:id="rId38"/>
    <p:sldId id="292" r:id="rId39"/>
    <p:sldId id="293" r:id="rId40"/>
    <p:sldId id="296" r:id="rId41"/>
    <p:sldId id="297" r:id="rId42"/>
    <p:sldId id="298" r:id="rId43"/>
    <p:sldId id="299" r:id="rId44"/>
    <p:sldId id="300" r:id="rId45"/>
    <p:sldId id="301" r:id="rId46"/>
    <p:sldId id="304"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56" d="100"/>
          <a:sy n="56" d="100"/>
        </p:scale>
        <p:origin x="4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EF3C60-081B-4D62-94A9-193BDDA2E487}" type="datetimeFigureOut">
              <a:rPr lang="en-US" smtClean="0"/>
              <a:t>5/12/2018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5E9B19A-39BE-4054-93BD-30127ACD06B3}"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827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EF3C60-081B-4D62-94A9-193BDDA2E487}"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9B19A-39BE-4054-93BD-30127ACD06B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047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EF3C60-081B-4D62-94A9-193BDDA2E487}"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9B19A-39BE-4054-93BD-30127ACD06B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7834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EF3C60-081B-4D62-94A9-193BDDA2E487}"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9B19A-39BE-4054-93BD-30127ACD06B3}"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35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EF3C60-081B-4D62-94A9-193BDDA2E487}"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9B19A-39BE-4054-93BD-30127ACD06B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3606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EF3C60-081B-4D62-94A9-193BDDA2E487}"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E9B19A-39BE-4054-93BD-30127ACD06B3}"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042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EF3C60-081B-4D62-94A9-193BDDA2E487}" type="datetimeFigureOut">
              <a:rPr lang="en-US" smtClean="0"/>
              <a:t>5/12/2018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E9B19A-39BE-4054-93BD-30127ACD06B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0192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EF3C60-081B-4D62-94A9-193BDDA2E487}" type="datetimeFigureOut">
              <a:rPr lang="en-US" smtClean="0"/>
              <a:t>5/12/2018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E9B19A-39BE-4054-93BD-30127ACD06B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426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F3C60-081B-4D62-94A9-193BDDA2E487}" type="datetimeFigureOut">
              <a:rPr lang="en-US" smtClean="0"/>
              <a:t>5/12/2018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E9B19A-39BE-4054-93BD-30127ACD06B3}" type="slidenum">
              <a:rPr lang="en-US" smtClean="0"/>
              <a:t>‹#›</a:t>
            </a:fld>
            <a:endParaRPr lang="en-US"/>
          </a:p>
        </p:txBody>
      </p:sp>
    </p:spTree>
    <p:extLst>
      <p:ext uri="{BB962C8B-B14F-4D97-AF65-F5344CB8AC3E}">
        <p14:creationId xmlns:p14="http://schemas.microsoft.com/office/powerpoint/2010/main" val="3590417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CEF3C60-081B-4D62-94A9-193BDDA2E487}"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E9B19A-39BE-4054-93BD-30127ACD06B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0063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CEF3C60-081B-4D62-94A9-193BDDA2E487}" type="datetimeFigureOut">
              <a:rPr lang="en-US" smtClean="0"/>
              <a:t>5/12/2018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5E9B19A-39BE-4054-93BD-30127ACD06B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2631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CEF3C60-081B-4D62-94A9-193BDDA2E487}" type="datetimeFigureOut">
              <a:rPr lang="en-US" smtClean="0"/>
              <a:t>5/12/2018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E9B19A-39BE-4054-93BD-30127ACD06B3}"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2282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solidFill>
                  <a:srgbClr val="FF0000"/>
                </a:solidFill>
              </a:rPr>
              <a:t>SECTION 2</a:t>
            </a:r>
            <a:r>
              <a:rPr lang="en-US" dirty="0" smtClean="0"/>
              <a:t/>
            </a:r>
            <a:br>
              <a:rPr lang="en-US" dirty="0" smtClean="0"/>
            </a:br>
            <a:r>
              <a:rPr lang="en-US" dirty="0" smtClean="0"/>
              <a:t>FIRST </a:t>
            </a:r>
            <a:r>
              <a:rPr lang="en-US" dirty="0" smtClean="0"/>
              <a:t>AID PRELIMINARY ACTIONS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7880" y="3605841"/>
            <a:ext cx="3051954" cy="251891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62"/>
            <a:ext cx="1716759" cy="1548271"/>
          </a:xfrm>
          <a:prstGeom prst="rect">
            <a:avLst/>
          </a:prstGeom>
        </p:spPr>
      </p:pic>
    </p:spTree>
    <p:extLst>
      <p:ext uri="{BB962C8B-B14F-4D97-AF65-F5344CB8AC3E}">
        <p14:creationId xmlns:p14="http://schemas.microsoft.com/office/powerpoint/2010/main" val="3209240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Immediate action at scene following exposure</a:t>
            </a:r>
            <a:endParaRPr lang="en-US" dirty="0"/>
          </a:p>
        </p:txBody>
      </p:sp>
      <p:sp>
        <p:nvSpPr>
          <p:cNvPr id="3" name="Content Placeholder 2"/>
          <p:cNvSpPr>
            <a:spLocks noGrp="1"/>
          </p:cNvSpPr>
          <p:nvPr>
            <p:ph idx="1"/>
          </p:nvPr>
        </p:nvSpPr>
        <p:spPr/>
        <p:txBody>
          <a:bodyPr>
            <a:normAutofit/>
          </a:bodyPr>
          <a:lstStyle/>
          <a:p>
            <a:r>
              <a:rPr lang="en-US" b="1" dirty="0"/>
              <a:t>For a splash to the </a:t>
            </a:r>
            <a:r>
              <a:rPr lang="en-US" b="1" dirty="0" smtClean="0"/>
              <a:t>skin</a:t>
            </a:r>
          </a:p>
          <a:p>
            <a:endParaRPr lang="en-US" dirty="0"/>
          </a:p>
          <a:p>
            <a:pPr lvl="1"/>
            <a:r>
              <a:rPr lang="en-US" dirty="0" smtClean="0"/>
              <a:t>At </a:t>
            </a:r>
            <a:r>
              <a:rPr lang="en-US" dirty="0"/>
              <a:t>the scene, wash thoroughly with soap and water </a:t>
            </a:r>
            <a:endParaRPr lang="en-US" dirty="0" smtClean="0"/>
          </a:p>
          <a:p>
            <a:endParaRPr lang="en-US" dirty="0"/>
          </a:p>
          <a:p>
            <a:pPr lvl="1"/>
            <a:r>
              <a:rPr lang="en-US" dirty="0" smtClean="0"/>
              <a:t>Seek </a:t>
            </a:r>
            <a:r>
              <a:rPr lang="en-US" dirty="0"/>
              <a:t>medical advice as soon as </a:t>
            </a:r>
            <a:r>
              <a:rPr lang="en-US" dirty="0" smtClean="0"/>
              <a:t>possible</a:t>
            </a:r>
            <a:endParaRPr lang="en-US" dirty="0"/>
          </a:p>
        </p:txBody>
      </p:sp>
    </p:spTree>
    <p:extLst>
      <p:ext uri="{BB962C8B-B14F-4D97-AF65-F5344CB8AC3E}">
        <p14:creationId xmlns:p14="http://schemas.microsoft.com/office/powerpoint/2010/main" val="23836249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US" b="1" dirty="0" smtClean="0"/>
              <a:t>rimary assessment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steps to be followed for an adult, child and Infant </a:t>
            </a:r>
            <a:r>
              <a:rPr lang="en-US" dirty="0" smtClean="0"/>
              <a:t>casualty</a:t>
            </a:r>
          </a:p>
          <a:p>
            <a:endParaRPr lang="en-US" dirty="0"/>
          </a:p>
          <a:p>
            <a:r>
              <a:rPr lang="en-US" dirty="0" smtClean="0"/>
              <a:t>Systematic check</a:t>
            </a:r>
          </a:p>
          <a:p>
            <a:endParaRPr lang="en-US" dirty="0" smtClean="0"/>
          </a:p>
          <a:p>
            <a:r>
              <a:rPr lang="en-US" dirty="0" smtClean="0"/>
              <a:t>Designed to</a:t>
            </a:r>
          </a:p>
          <a:p>
            <a:endParaRPr lang="en-US" dirty="0" smtClean="0"/>
          </a:p>
          <a:p>
            <a:pPr lvl="1"/>
            <a:r>
              <a:rPr lang="en-US" dirty="0" smtClean="0"/>
              <a:t>maximize safety</a:t>
            </a:r>
          </a:p>
          <a:p>
            <a:pPr lvl="1"/>
            <a:endParaRPr lang="en-US" dirty="0" smtClean="0"/>
          </a:p>
          <a:p>
            <a:pPr lvl="1"/>
            <a:r>
              <a:rPr lang="en-US" dirty="0" smtClean="0"/>
              <a:t> </a:t>
            </a:r>
            <a:r>
              <a:rPr lang="en-US" dirty="0"/>
              <a:t>identify / treat immediate life-threatening problems. </a:t>
            </a:r>
          </a:p>
        </p:txBody>
      </p:sp>
    </p:spTree>
    <p:extLst>
      <p:ext uri="{BB962C8B-B14F-4D97-AF65-F5344CB8AC3E}">
        <p14:creationId xmlns:p14="http://schemas.microsoft.com/office/powerpoint/2010/main" val="36179166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US" b="1" dirty="0" smtClean="0"/>
              <a:t>rimary assessment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D - </a:t>
            </a:r>
            <a:r>
              <a:rPr lang="en-US" dirty="0"/>
              <a:t>	</a:t>
            </a:r>
            <a:r>
              <a:rPr lang="en-US" b="1" dirty="0"/>
              <a:t>Danger </a:t>
            </a:r>
            <a:r>
              <a:rPr lang="en-US" dirty="0"/>
              <a:t>	</a:t>
            </a:r>
          </a:p>
          <a:p>
            <a:r>
              <a:rPr lang="en-US" b="1" dirty="0"/>
              <a:t>R - </a:t>
            </a:r>
            <a:r>
              <a:rPr lang="en-US" dirty="0"/>
              <a:t>	</a:t>
            </a:r>
            <a:r>
              <a:rPr lang="en-US" b="1" dirty="0"/>
              <a:t>Response </a:t>
            </a:r>
            <a:r>
              <a:rPr lang="en-US" dirty="0"/>
              <a:t>	</a:t>
            </a:r>
          </a:p>
          <a:p>
            <a:r>
              <a:rPr lang="en-US" b="1" dirty="0"/>
              <a:t>S - </a:t>
            </a:r>
            <a:r>
              <a:rPr lang="en-US" dirty="0"/>
              <a:t>	</a:t>
            </a:r>
            <a:r>
              <a:rPr lang="en-US" b="1" dirty="0"/>
              <a:t>Send for help </a:t>
            </a:r>
            <a:endParaRPr lang="en-US" b="1" dirty="0" smtClean="0"/>
          </a:p>
          <a:p>
            <a:endParaRPr lang="en-US" b="1" dirty="0"/>
          </a:p>
          <a:p>
            <a:r>
              <a:rPr lang="en-US" b="1" dirty="0" smtClean="0"/>
              <a:t>C -    Circulation</a:t>
            </a:r>
            <a:r>
              <a:rPr lang="en-US" dirty="0"/>
              <a:t>	</a:t>
            </a:r>
            <a:endParaRPr lang="en-US" b="1" dirty="0" smtClean="0"/>
          </a:p>
          <a:p>
            <a:r>
              <a:rPr lang="en-US" b="1" dirty="0" smtClean="0"/>
              <a:t>A </a:t>
            </a:r>
            <a:r>
              <a:rPr lang="en-US" b="1" dirty="0"/>
              <a:t>- </a:t>
            </a:r>
            <a:r>
              <a:rPr lang="en-US" dirty="0"/>
              <a:t>	</a:t>
            </a:r>
            <a:r>
              <a:rPr lang="en-US" b="1" dirty="0"/>
              <a:t>Airway </a:t>
            </a:r>
            <a:r>
              <a:rPr lang="en-US" dirty="0"/>
              <a:t>	</a:t>
            </a:r>
          </a:p>
          <a:p>
            <a:r>
              <a:rPr lang="en-US" b="1" dirty="0"/>
              <a:t>B - </a:t>
            </a:r>
            <a:r>
              <a:rPr lang="en-US" dirty="0"/>
              <a:t>	</a:t>
            </a:r>
            <a:r>
              <a:rPr lang="en-US" b="1" dirty="0"/>
              <a:t>Breathing </a:t>
            </a:r>
            <a:r>
              <a:rPr lang="en-US" dirty="0"/>
              <a:t>	</a:t>
            </a:r>
          </a:p>
          <a:p>
            <a:r>
              <a:rPr lang="en-US" b="1" dirty="0" smtClean="0"/>
              <a:t>C -    </a:t>
            </a:r>
            <a:r>
              <a:rPr lang="en-US" b="1" dirty="0"/>
              <a:t>Control Major Bleeding </a:t>
            </a:r>
            <a:r>
              <a:rPr lang="en-US" dirty="0"/>
              <a:t>	</a:t>
            </a:r>
          </a:p>
          <a:p>
            <a:r>
              <a:rPr lang="en-US" b="1" dirty="0"/>
              <a:t>D - </a:t>
            </a:r>
            <a:r>
              <a:rPr lang="en-US" dirty="0"/>
              <a:t>	</a:t>
            </a:r>
            <a:r>
              <a:rPr lang="en-US" b="1" dirty="0"/>
              <a:t>Defibrillation </a:t>
            </a:r>
            <a:r>
              <a:rPr lang="en-US" dirty="0"/>
              <a:t>	</a:t>
            </a:r>
          </a:p>
          <a:p>
            <a:endParaRPr lang="en-US" dirty="0"/>
          </a:p>
        </p:txBody>
      </p:sp>
    </p:spTree>
    <p:extLst>
      <p:ext uri="{BB962C8B-B14F-4D97-AF65-F5344CB8AC3E}">
        <p14:creationId xmlns:p14="http://schemas.microsoft.com/office/powerpoint/2010/main" val="27920418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 - Danger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Before </a:t>
            </a:r>
            <a:r>
              <a:rPr lang="en-US" dirty="0"/>
              <a:t>approaching any situation, you must assess the scene for any threat to: </a:t>
            </a:r>
          </a:p>
          <a:p>
            <a:pPr lvl="1"/>
            <a:r>
              <a:rPr lang="en-US" dirty="0" smtClean="0"/>
              <a:t>Yourself </a:t>
            </a:r>
            <a:r>
              <a:rPr lang="en-US" dirty="0"/>
              <a:t>and anyone else assisting with the situation </a:t>
            </a:r>
          </a:p>
          <a:p>
            <a:pPr lvl="1"/>
            <a:r>
              <a:rPr lang="en-US" dirty="0" smtClean="0"/>
              <a:t>The </a:t>
            </a:r>
            <a:r>
              <a:rPr lang="en-US" dirty="0"/>
              <a:t>casualty or casualties </a:t>
            </a:r>
          </a:p>
          <a:p>
            <a:pPr lvl="1"/>
            <a:r>
              <a:rPr lang="en-US" dirty="0" smtClean="0"/>
              <a:t>Bystanders </a:t>
            </a:r>
            <a:r>
              <a:rPr lang="en-US" dirty="0"/>
              <a:t>near the scene. </a:t>
            </a:r>
          </a:p>
          <a:p>
            <a:endParaRPr lang="en-US" dirty="0"/>
          </a:p>
          <a:p>
            <a:r>
              <a:rPr lang="en-US" dirty="0" smtClean="0"/>
              <a:t>If </a:t>
            </a:r>
            <a:r>
              <a:rPr lang="en-US" dirty="0"/>
              <a:t>the scene is not safe, remove the threat from the casualty (or the casualty from the threat</a:t>
            </a:r>
            <a:r>
              <a:rPr lang="en-US" dirty="0" smtClean="0"/>
              <a:t>)</a:t>
            </a:r>
          </a:p>
          <a:p>
            <a:endParaRPr lang="en-US" dirty="0" smtClean="0"/>
          </a:p>
          <a:p>
            <a:r>
              <a:rPr lang="en-US" dirty="0" smtClean="0"/>
              <a:t>If </a:t>
            </a:r>
            <a:r>
              <a:rPr lang="en-US" dirty="0"/>
              <a:t>this cannot be achieved, go to a safe place and wait for further assistance. </a:t>
            </a:r>
          </a:p>
        </p:txBody>
      </p:sp>
    </p:spTree>
    <p:extLst>
      <p:ext uri="{BB962C8B-B14F-4D97-AF65-F5344CB8AC3E}">
        <p14:creationId xmlns:p14="http://schemas.microsoft.com/office/powerpoint/2010/main" val="14570645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 - Danger</a:t>
            </a:r>
            <a:endParaRPr lang="en-US" dirty="0"/>
          </a:p>
        </p:txBody>
      </p:sp>
      <p:sp>
        <p:nvSpPr>
          <p:cNvPr id="3" name="Content Placeholder 2"/>
          <p:cNvSpPr>
            <a:spLocks noGrp="1"/>
          </p:cNvSpPr>
          <p:nvPr>
            <p:ph idx="1"/>
          </p:nvPr>
        </p:nvSpPr>
        <p:spPr/>
        <p:txBody>
          <a:bodyPr>
            <a:normAutofit/>
          </a:bodyPr>
          <a:lstStyle/>
          <a:p>
            <a:r>
              <a:rPr lang="en-US" dirty="0" smtClean="0"/>
              <a:t>Reassess </a:t>
            </a:r>
            <a:r>
              <a:rPr lang="en-US" dirty="0"/>
              <a:t>the safety while treating the casualty. </a:t>
            </a:r>
            <a:endParaRPr lang="en-US" dirty="0" smtClean="0"/>
          </a:p>
          <a:p>
            <a:endParaRPr lang="en-US" b="1" dirty="0"/>
          </a:p>
          <a:p>
            <a:endParaRPr lang="en-US" b="1" dirty="0" smtClean="0"/>
          </a:p>
          <a:p>
            <a:r>
              <a:rPr lang="en-US" b="1" dirty="0" smtClean="0"/>
              <a:t>Remember ELIMINATE</a:t>
            </a:r>
            <a:r>
              <a:rPr lang="en-US" b="1" dirty="0"/>
              <a:t>, ISOLATE or MINIMISE hazards! </a:t>
            </a:r>
            <a:endParaRPr lang="en-US" dirty="0"/>
          </a:p>
        </p:txBody>
      </p:sp>
    </p:spTree>
    <p:extLst>
      <p:ext uri="{BB962C8B-B14F-4D97-AF65-F5344CB8AC3E}">
        <p14:creationId xmlns:p14="http://schemas.microsoft.com/office/powerpoint/2010/main" val="19258604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Moving a casualty</a:t>
            </a:r>
            <a:endParaRPr lang="en-US" dirty="0"/>
          </a:p>
        </p:txBody>
      </p:sp>
      <p:sp>
        <p:nvSpPr>
          <p:cNvPr id="3" name="Content Placeholder 2"/>
          <p:cNvSpPr>
            <a:spLocks noGrp="1"/>
          </p:cNvSpPr>
          <p:nvPr>
            <p:ph idx="1"/>
          </p:nvPr>
        </p:nvSpPr>
        <p:spPr>
          <a:xfrm>
            <a:off x="838200" y="1825625"/>
            <a:ext cx="10515600" cy="4786190"/>
          </a:xfrm>
        </p:spPr>
        <p:txBody>
          <a:bodyPr>
            <a:normAutofit/>
          </a:bodyPr>
          <a:lstStyle/>
          <a:p>
            <a:r>
              <a:rPr lang="en-US" dirty="0" smtClean="0"/>
              <a:t> Move </a:t>
            </a:r>
            <a:r>
              <a:rPr lang="en-US" dirty="0"/>
              <a:t>a collapsed or injured </a:t>
            </a:r>
            <a:r>
              <a:rPr lang="en-US" dirty="0" smtClean="0"/>
              <a:t>victim only ......... </a:t>
            </a:r>
          </a:p>
          <a:p>
            <a:endParaRPr lang="en-US" dirty="0"/>
          </a:p>
          <a:p>
            <a:pPr lvl="1"/>
            <a:r>
              <a:rPr lang="en-US" dirty="0" smtClean="0"/>
              <a:t>To </a:t>
            </a:r>
            <a:r>
              <a:rPr lang="en-US" dirty="0"/>
              <a:t>ensure the safety of both rescuer and the victim </a:t>
            </a:r>
            <a:endParaRPr lang="en-US" dirty="0" smtClean="0"/>
          </a:p>
          <a:p>
            <a:pPr lvl="1"/>
            <a:endParaRPr lang="en-US" dirty="0"/>
          </a:p>
          <a:p>
            <a:pPr lvl="1"/>
            <a:r>
              <a:rPr lang="en-US" dirty="0" smtClean="0"/>
              <a:t>Where </a:t>
            </a:r>
            <a:r>
              <a:rPr lang="en-US" dirty="0"/>
              <a:t>extreme weather conditions or difficult terrain indicate that movement of the victim is essential </a:t>
            </a:r>
            <a:endParaRPr lang="en-US" dirty="0" smtClean="0"/>
          </a:p>
          <a:p>
            <a:pPr lvl="1"/>
            <a:endParaRPr lang="en-US" dirty="0"/>
          </a:p>
          <a:p>
            <a:pPr lvl="1"/>
            <a:r>
              <a:rPr lang="en-US" dirty="0" smtClean="0"/>
              <a:t>To </a:t>
            </a:r>
            <a:r>
              <a:rPr lang="en-US" dirty="0"/>
              <a:t>make possible the care of </a:t>
            </a:r>
            <a:r>
              <a:rPr lang="en-US" dirty="0" smtClean="0"/>
              <a:t>circulation, airway, and breathing</a:t>
            </a:r>
          </a:p>
          <a:p>
            <a:pPr lvl="2"/>
            <a:r>
              <a:rPr lang="en-US" dirty="0" smtClean="0"/>
              <a:t> </a:t>
            </a:r>
            <a:r>
              <a:rPr lang="en-US" dirty="0"/>
              <a:t>(e.g. turning the unconscious breathing victim onto the side or turning a collapsed victim onto the back to perform cardiopulmonary resuscitation effectively) </a:t>
            </a:r>
            <a:endParaRPr lang="en-US" dirty="0" smtClean="0"/>
          </a:p>
          <a:p>
            <a:pPr lvl="2"/>
            <a:endParaRPr lang="en-US" dirty="0" smtClean="0"/>
          </a:p>
          <a:p>
            <a:pPr lvl="1"/>
            <a:r>
              <a:rPr lang="en-US" dirty="0" smtClean="0"/>
              <a:t>To </a:t>
            </a:r>
            <a:r>
              <a:rPr lang="en-US" dirty="0"/>
              <a:t>make possible the control of severe bleeding. </a:t>
            </a:r>
          </a:p>
          <a:p>
            <a:endParaRPr lang="en-US" dirty="0"/>
          </a:p>
        </p:txBody>
      </p:sp>
    </p:spTree>
    <p:extLst>
      <p:ext uri="{BB962C8B-B14F-4D97-AF65-F5344CB8AC3E}">
        <p14:creationId xmlns:p14="http://schemas.microsoft.com/office/powerpoint/2010/main" val="25193133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Moving a casualty</a:t>
            </a:r>
            <a:endParaRPr lang="en-US" dirty="0"/>
          </a:p>
        </p:txBody>
      </p:sp>
      <p:sp>
        <p:nvSpPr>
          <p:cNvPr id="3" name="Content Placeholder 2"/>
          <p:cNvSpPr>
            <a:spLocks noGrp="1"/>
          </p:cNvSpPr>
          <p:nvPr>
            <p:ph idx="1"/>
          </p:nvPr>
        </p:nvSpPr>
        <p:spPr>
          <a:xfrm>
            <a:off x="838200" y="1825625"/>
            <a:ext cx="10515600" cy="4786190"/>
          </a:xfrm>
        </p:spPr>
        <p:txBody>
          <a:bodyPr>
            <a:normAutofit/>
          </a:bodyPr>
          <a:lstStyle/>
          <a:p>
            <a:r>
              <a:rPr lang="en-US" dirty="0" smtClean="0"/>
              <a:t> </a:t>
            </a:r>
            <a:r>
              <a:rPr lang="en-US" dirty="0"/>
              <a:t>All unconscious persons who are breathing normally must remain on their side (injuries permitting</a:t>
            </a:r>
            <a:r>
              <a:rPr lang="en-US" dirty="0" smtClean="0"/>
              <a:t>).</a:t>
            </a:r>
          </a:p>
          <a:p>
            <a:endParaRPr lang="en-US" dirty="0" smtClean="0"/>
          </a:p>
          <a:p>
            <a:r>
              <a:rPr lang="en-US" dirty="0" smtClean="0"/>
              <a:t>Roll </a:t>
            </a:r>
            <a:r>
              <a:rPr lang="en-US" dirty="0"/>
              <a:t>a face-down unresponsive victim into the supine (back) position to assess airway and breathing and initiate resuscitation</a:t>
            </a:r>
            <a:r>
              <a:rPr lang="en-US" dirty="0" smtClean="0"/>
              <a:t>.</a:t>
            </a:r>
          </a:p>
          <a:p>
            <a:endParaRPr lang="en-US" dirty="0" smtClean="0"/>
          </a:p>
          <a:p>
            <a:r>
              <a:rPr lang="en-US" dirty="0" smtClean="0"/>
              <a:t>Concern </a:t>
            </a:r>
            <a:r>
              <a:rPr lang="en-US" dirty="0"/>
              <a:t>for protecting the neck </a:t>
            </a:r>
            <a:r>
              <a:rPr lang="en-US" dirty="0" smtClean="0"/>
              <a:t>should prevent </a:t>
            </a:r>
            <a:r>
              <a:rPr lang="en-US" dirty="0"/>
              <a:t>the evaluation process or life saving procedures </a:t>
            </a:r>
          </a:p>
        </p:txBody>
      </p:sp>
    </p:spTree>
    <p:extLst>
      <p:ext uri="{BB962C8B-B14F-4D97-AF65-F5344CB8AC3E}">
        <p14:creationId xmlns:p14="http://schemas.microsoft.com/office/powerpoint/2010/main" val="37883036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Moving a casualty</a:t>
            </a:r>
            <a:endParaRPr lang="en-US" dirty="0"/>
          </a:p>
        </p:txBody>
      </p:sp>
      <p:sp>
        <p:nvSpPr>
          <p:cNvPr id="3" name="Content Placeholder 2"/>
          <p:cNvSpPr>
            <a:spLocks noGrp="1"/>
          </p:cNvSpPr>
          <p:nvPr>
            <p:ph idx="1"/>
          </p:nvPr>
        </p:nvSpPr>
        <p:spPr>
          <a:xfrm>
            <a:off x="838200" y="1825625"/>
            <a:ext cx="10515600" cy="4786190"/>
          </a:xfrm>
        </p:spPr>
        <p:txBody>
          <a:bodyPr>
            <a:normAutofit/>
          </a:bodyPr>
          <a:lstStyle/>
          <a:p>
            <a:r>
              <a:rPr lang="en-US" dirty="0" smtClean="0"/>
              <a:t>When </a:t>
            </a:r>
            <a:r>
              <a:rPr lang="en-US" dirty="0"/>
              <a:t>ready to move the </a:t>
            </a:r>
            <a:r>
              <a:rPr lang="en-US" dirty="0" smtClean="0"/>
              <a:t>victim</a:t>
            </a:r>
            <a:endParaRPr lang="en-US" dirty="0"/>
          </a:p>
          <a:p>
            <a:endParaRPr lang="en-US" dirty="0"/>
          </a:p>
          <a:p>
            <a:pPr lvl="1"/>
            <a:r>
              <a:rPr lang="en-US" dirty="0" smtClean="0"/>
              <a:t>Avoid </a:t>
            </a:r>
            <a:r>
              <a:rPr lang="en-US" dirty="0"/>
              <a:t>bending or twisting </a:t>
            </a:r>
            <a:r>
              <a:rPr lang="en-US" dirty="0" smtClean="0"/>
              <a:t>the </a:t>
            </a:r>
            <a:r>
              <a:rPr lang="en-US" dirty="0"/>
              <a:t>neck and </a:t>
            </a:r>
            <a:r>
              <a:rPr lang="en-US" dirty="0" smtClean="0"/>
              <a:t>back of casualty</a:t>
            </a:r>
          </a:p>
          <a:p>
            <a:pPr lvl="1"/>
            <a:endParaRPr lang="en-US" dirty="0"/>
          </a:p>
          <a:p>
            <a:pPr lvl="1"/>
            <a:r>
              <a:rPr lang="en-US" dirty="0" smtClean="0"/>
              <a:t>Have </a:t>
            </a:r>
            <a:r>
              <a:rPr lang="en-US" dirty="0"/>
              <a:t>three or more people to assist in the support of the head and neck, the chest, the pelvis and limbs </a:t>
            </a:r>
            <a:endParaRPr lang="en-US" dirty="0" smtClean="0"/>
          </a:p>
          <a:p>
            <a:pPr lvl="1"/>
            <a:endParaRPr lang="en-US" dirty="0"/>
          </a:p>
          <a:p>
            <a:pPr lvl="1"/>
            <a:r>
              <a:rPr lang="en-US" dirty="0" smtClean="0"/>
              <a:t>If alone may </a:t>
            </a:r>
            <a:r>
              <a:rPr lang="en-US" dirty="0"/>
              <a:t>need to drag the </a:t>
            </a:r>
            <a:r>
              <a:rPr lang="en-US" dirty="0" smtClean="0"/>
              <a:t>victim</a:t>
            </a:r>
          </a:p>
          <a:p>
            <a:pPr lvl="2"/>
            <a:r>
              <a:rPr lang="en-US" dirty="0" smtClean="0"/>
              <a:t>( </a:t>
            </a:r>
            <a:r>
              <a:rPr lang="en-US" dirty="0"/>
              <a:t>an ankle drag or arm-shoulder drag is acceptable) </a:t>
            </a:r>
            <a:endParaRPr lang="en-US" dirty="0" smtClean="0"/>
          </a:p>
          <a:p>
            <a:pPr lvl="2"/>
            <a:endParaRPr lang="en-US" dirty="0"/>
          </a:p>
          <a:p>
            <a:pPr lvl="1"/>
            <a:r>
              <a:rPr lang="en-US" dirty="0" smtClean="0"/>
              <a:t>Make </a:t>
            </a:r>
            <a:r>
              <a:rPr lang="en-US" dirty="0"/>
              <a:t>prompt arrangements for transport by ambulance to hospital. </a:t>
            </a:r>
          </a:p>
        </p:txBody>
      </p:sp>
    </p:spTree>
    <p:extLst>
      <p:ext uri="{BB962C8B-B14F-4D97-AF65-F5344CB8AC3E}">
        <p14:creationId xmlns:p14="http://schemas.microsoft.com/office/powerpoint/2010/main" val="8152288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 – Response</a:t>
            </a:r>
            <a:endParaRPr lang="en-US" dirty="0"/>
          </a:p>
        </p:txBody>
      </p:sp>
      <p:sp>
        <p:nvSpPr>
          <p:cNvPr id="3" name="Content Placeholder 2"/>
          <p:cNvSpPr>
            <a:spLocks noGrp="1"/>
          </p:cNvSpPr>
          <p:nvPr>
            <p:ph idx="1"/>
          </p:nvPr>
        </p:nvSpPr>
        <p:spPr/>
        <p:txBody>
          <a:bodyPr>
            <a:normAutofit/>
          </a:bodyPr>
          <a:lstStyle/>
          <a:p>
            <a:r>
              <a:rPr lang="en-US" dirty="0" smtClean="0"/>
              <a:t>Unconsciousness:- </a:t>
            </a:r>
            <a:r>
              <a:rPr lang="en-US" dirty="0"/>
              <a:t>state of </a:t>
            </a:r>
            <a:r>
              <a:rPr lang="en-US" dirty="0" smtClean="0"/>
              <a:t>unresponsiveness (the </a:t>
            </a:r>
            <a:r>
              <a:rPr lang="en-US" dirty="0"/>
              <a:t>victim cannot be </a:t>
            </a:r>
            <a:r>
              <a:rPr lang="en-US" dirty="0" smtClean="0"/>
              <a:t>roused</a:t>
            </a:r>
          </a:p>
          <a:p>
            <a:endParaRPr lang="en-US" dirty="0"/>
          </a:p>
          <a:p>
            <a:r>
              <a:rPr lang="en-US" dirty="0" smtClean="0"/>
              <a:t>Assessment </a:t>
            </a:r>
            <a:r>
              <a:rPr lang="en-US" dirty="0"/>
              <a:t>how well their brain is </a:t>
            </a:r>
            <a:r>
              <a:rPr lang="en-US" dirty="0" smtClean="0"/>
              <a:t>functioning</a:t>
            </a:r>
            <a:endParaRPr lang="en-US" dirty="0"/>
          </a:p>
        </p:txBody>
      </p:sp>
    </p:spTree>
    <p:extLst>
      <p:ext uri="{BB962C8B-B14F-4D97-AF65-F5344CB8AC3E}">
        <p14:creationId xmlns:p14="http://schemas.microsoft.com/office/powerpoint/2010/main" val="8641787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 – Response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Causes of unconsciousness</a:t>
            </a:r>
            <a:r>
              <a:rPr lang="en-US" b="1" dirty="0" smtClean="0"/>
              <a:t>:</a:t>
            </a:r>
          </a:p>
          <a:p>
            <a:pPr marL="0" indent="0">
              <a:buNone/>
            </a:pPr>
            <a:r>
              <a:rPr lang="en-US" b="1" dirty="0" smtClean="0"/>
              <a:t> </a:t>
            </a:r>
            <a:endParaRPr lang="en-US" dirty="0"/>
          </a:p>
          <a:p>
            <a:r>
              <a:rPr lang="en-US" dirty="0" smtClean="0"/>
              <a:t>Oxygenation </a:t>
            </a:r>
            <a:r>
              <a:rPr lang="en-US" dirty="0"/>
              <a:t>problems (heart attack</a:t>
            </a:r>
            <a:r>
              <a:rPr lang="en-US" dirty="0" smtClean="0"/>
              <a:t>)</a:t>
            </a:r>
          </a:p>
          <a:p>
            <a:endParaRPr lang="en-US" dirty="0"/>
          </a:p>
          <a:p>
            <a:r>
              <a:rPr lang="en-US" dirty="0" smtClean="0"/>
              <a:t>Circulation </a:t>
            </a:r>
            <a:r>
              <a:rPr lang="en-US" dirty="0"/>
              <a:t>problems (trauma, blood loss) </a:t>
            </a:r>
            <a:endParaRPr lang="en-US" dirty="0" smtClean="0"/>
          </a:p>
          <a:p>
            <a:endParaRPr lang="en-US" dirty="0" smtClean="0"/>
          </a:p>
          <a:p>
            <a:r>
              <a:rPr lang="en-US" dirty="0" smtClean="0"/>
              <a:t>Metabolic </a:t>
            </a:r>
            <a:r>
              <a:rPr lang="en-US" dirty="0"/>
              <a:t>problems (e.g. diabetes, overdose, alcohol</a:t>
            </a:r>
            <a:r>
              <a:rPr lang="en-US" dirty="0" smtClean="0"/>
              <a:t>)</a:t>
            </a:r>
          </a:p>
          <a:p>
            <a:pPr marL="0" indent="0">
              <a:buNone/>
            </a:pPr>
            <a:r>
              <a:rPr lang="en-US" dirty="0" smtClean="0"/>
              <a:t> </a:t>
            </a:r>
            <a:endParaRPr lang="en-US" dirty="0"/>
          </a:p>
          <a:p>
            <a:r>
              <a:rPr lang="en-US" dirty="0" smtClean="0"/>
              <a:t>CNS problems </a:t>
            </a:r>
            <a:r>
              <a:rPr lang="en-US" dirty="0"/>
              <a:t>(e.g. head injury, stroke, </a:t>
            </a:r>
            <a:r>
              <a:rPr lang="en-US" dirty="0" err="1"/>
              <a:t>tumour</a:t>
            </a:r>
            <a:r>
              <a:rPr lang="en-US" dirty="0"/>
              <a:t>, epilepsy, spinal injury) </a:t>
            </a:r>
          </a:p>
        </p:txBody>
      </p:sp>
    </p:spTree>
    <p:extLst>
      <p:ext uri="{BB962C8B-B14F-4D97-AF65-F5344CB8AC3E}">
        <p14:creationId xmlns:p14="http://schemas.microsoft.com/office/powerpoint/2010/main" val="6055855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WHICH INDIVIDUALS REQUIRE FIRST AID</a:t>
            </a:r>
          </a:p>
          <a:p>
            <a:endParaRPr lang="en-US" dirty="0"/>
          </a:p>
          <a:p>
            <a:r>
              <a:rPr lang="en-US" dirty="0" smtClean="0"/>
              <a:t>WHAT CONDITIONS REQUIRE FIRST AID</a:t>
            </a:r>
            <a:endParaRPr lang="en-US" dirty="0"/>
          </a:p>
        </p:txBody>
      </p:sp>
    </p:spTree>
    <p:extLst>
      <p:ext uri="{BB962C8B-B14F-4D97-AF65-F5344CB8AC3E}">
        <p14:creationId xmlns:p14="http://schemas.microsoft.com/office/powerpoint/2010/main" val="24775235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 – Response</a:t>
            </a:r>
            <a:endParaRPr lang="en-US" dirty="0"/>
          </a:p>
        </p:txBody>
      </p:sp>
      <p:sp>
        <p:nvSpPr>
          <p:cNvPr id="3" name="Content Placeholder 2"/>
          <p:cNvSpPr>
            <a:spLocks noGrp="1"/>
          </p:cNvSpPr>
          <p:nvPr>
            <p:ph idx="1"/>
          </p:nvPr>
        </p:nvSpPr>
        <p:spPr/>
        <p:txBody>
          <a:bodyPr>
            <a:normAutofit/>
          </a:bodyPr>
          <a:lstStyle/>
          <a:p>
            <a:r>
              <a:rPr lang="en-US" b="1" dirty="0"/>
              <a:t>How to check for responsiveness: </a:t>
            </a:r>
            <a:endParaRPr lang="en-US" dirty="0"/>
          </a:p>
          <a:p>
            <a:r>
              <a:rPr lang="en-US" dirty="0"/>
              <a:t>Assess the collapsed victim's response to verbal and tactile </a:t>
            </a:r>
            <a:r>
              <a:rPr lang="en-US" dirty="0" smtClean="0"/>
              <a:t>stimuli</a:t>
            </a:r>
          </a:p>
          <a:p>
            <a:pPr marL="0" indent="0">
              <a:buNone/>
            </a:pPr>
            <a:r>
              <a:rPr lang="en-US" dirty="0" smtClean="0"/>
              <a:t> </a:t>
            </a:r>
            <a:r>
              <a:rPr lang="en-US" b="1" dirty="0"/>
              <a:t>(‘talk and touch</a:t>
            </a:r>
            <a:r>
              <a:rPr lang="en-US" b="1" dirty="0" smtClean="0"/>
              <a:t>’)</a:t>
            </a:r>
          </a:p>
          <a:p>
            <a:pPr marL="0" indent="0">
              <a:buNone/>
            </a:pPr>
            <a:endParaRPr lang="en-US" dirty="0" smtClean="0"/>
          </a:p>
          <a:p>
            <a:r>
              <a:rPr lang="en-US" dirty="0" smtClean="0"/>
              <a:t>  “ are you ok, open </a:t>
            </a:r>
            <a:r>
              <a:rPr lang="en-US" dirty="0"/>
              <a:t>your eyes, squeeze my hand, let it go</a:t>
            </a:r>
            <a:r>
              <a:rPr lang="en-US" dirty="0" smtClean="0"/>
              <a:t>”.</a:t>
            </a:r>
          </a:p>
          <a:p>
            <a:endParaRPr lang="en-US" dirty="0"/>
          </a:p>
          <a:p>
            <a:r>
              <a:rPr lang="en-US" dirty="0" smtClean="0"/>
              <a:t> </a:t>
            </a:r>
            <a:r>
              <a:rPr lang="en-US" dirty="0"/>
              <a:t>Then grasp and squeeze the shoulders firmly to elicit a response. </a:t>
            </a:r>
          </a:p>
        </p:txBody>
      </p:sp>
    </p:spTree>
    <p:extLst>
      <p:ext uri="{BB962C8B-B14F-4D97-AF65-F5344CB8AC3E}">
        <p14:creationId xmlns:p14="http://schemas.microsoft.com/office/powerpoint/2010/main" val="25828102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2288"/>
            <a:ext cx="10515600" cy="1325563"/>
          </a:xfrm>
        </p:spPr>
        <p:txBody>
          <a:bodyPr/>
          <a:lstStyle/>
          <a:p>
            <a:r>
              <a:rPr lang="en-US" b="1" dirty="0" smtClean="0"/>
              <a:t>R – Response</a:t>
            </a:r>
            <a:endParaRPr lang="en-US" dirty="0"/>
          </a:p>
        </p:txBody>
      </p:sp>
      <p:sp>
        <p:nvSpPr>
          <p:cNvPr id="3" name="Content Placeholder 2"/>
          <p:cNvSpPr>
            <a:spLocks noGrp="1"/>
          </p:cNvSpPr>
          <p:nvPr>
            <p:ph idx="1"/>
          </p:nvPr>
        </p:nvSpPr>
        <p:spPr>
          <a:xfrm>
            <a:off x="838200" y="1825624"/>
            <a:ext cx="10515600" cy="4842461"/>
          </a:xfrm>
        </p:spPr>
        <p:txBody>
          <a:bodyPr>
            <a:normAutofit fontScale="92500" lnSpcReduction="20000"/>
          </a:bodyPr>
          <a:lstStyle/>
          <a:p>
            <a:r>
              <a:rPr lang="en-US" dirty="0"/>
              <a:t>The </a:t>
            </a:r>
            <a:r>
              <a:rPr lang="en-US" b="1" dirty="0"/>
              <a:t>four levels of responsiveness </a:t>
            </a:r>
            <a:r>
              <a:rPr lang="en-US" dirty="0" smtClean="0"/>
              <a:t>are</a:t>
            </a:r>
          </a:p>
          <a:p>
            <a:pPr marL="0" indent="0">
              <a:buNone/>
            </a:pPr>
            <a:r>
              <a:rPr lang="en-US" dirty="0" smtClean="0"/>
              <a:t> </a:t>
            </a:r>
            <a:endParaRPr lang="en-US" dirty="0"/>
          </a:p>
          <a:p>
            <a:r>
              <a:rPr lang="en-US" b="1" dirty="0"/>
              <a:t>A - Alert: </a:t>
            </a:r>
            <a:r>
              <a:rPr lang="en-US" dirty="0"/>
              <a:t>The casualty is alert and responsive. You can have a logical conversation with </a:t>
            </a:r>
            <a:r>
              <a:rPr lang="en-US" dirty="0" smtClean="0"/>
              <a:t>them</a:t>
            </a:r>
          </a:p>
          <a:p>
            <a:pPr marL="0" indent="0">
              <a:buNone/>
            </a:pPr>
            <a:r>
              <a:rPr lang="en-US" dirty="0" smtClean="0"/>
              <a:t> </a:t>
            </a:r>
            <a:endParaRPr lang="en-US" dirty="0"/>
          </a:p>
          <a:p>
            <a:r>
              <a:rPr lang="en-US" b="1" dirty="0"/>
              <a:t>V - Voice: </a:t>
            </a:r>
            <a:r>
              <a:rPr lang="en-US" dirty="0"/>
              <a:t>Even if drowsy, the casualty is able to reply when you talk to </a:t>
            </a:r>
            <a:r>
              <a:rPr lang="en-US" dirty="0" smtClean="0"/>
              <a:t>them</a:t>
            </a:r>
          </a:p>
          <a:p>
            <a:pPr marL="0" indent="0">
              <a:buNone/>
            </a:pPr>
            <a:r>
              <a:rPr lang="en-US" dirty="0" smtClean="0"/>
              <a:t> </a:t>
            </a:r>
            <a:endParaRPr lang="en-US" dirty="0"/>
          </a:p>
          <a:p>
            <a:r>
              <a:rPr lang="en-US" b="1" dirty="0"/>
              <a:t>P - Pain: </a:t>
            </a:r>
            <a:r>
              <a:rPr lang="en-US" dirty="0"/>
              <a:t>The casualty is responsive to pain (e.g. nail-bed pressure</a:t>
            </a:r>
            <a:r>
              <a:rPr lang="en-US" dirty="0" smtClean="0"/>
              <a:t>)</a:t>
            </a:r>
          </a:p>
          <a:p>
            <a:endParaRPr lang="en-US" dirty="0"/>
          </a:p>
          <a:p>
            <a:r>
              <a:rPr lang="en-US" b="1" dirty="0"/>
              <a:t>U - Unresponsive: </a:t>
            </a:r>
            <a:r>
              <a:rPr lang="en-US" dirty="0"/>
              <a:t>The casualty is unresponsive to all stimuli. </a:t>
            </a:r>
            <a:endParaRPr lang="en-US" dirty="0" smtClean="0"/>
          </a:p>
          <a:p>
            <a:endParaRPr lang="en-US" dirty="0" smtClean="0"/>
          </a:p>
          <a:p>
            <a:r>
              <a:rPr lang="en-US" dirty="0"/>
              <a:t>If the casualty is breathing normally but is unresponsive, place them </a:t>
            </a:r>
            <a:r>
              <a:rPr lang="en-US" dirty="0" smtClean="0"/>
              <a:t> </a:t>
            </a:r>
            <a:r>
              <a:rPr lang="en-US" dirty="0"/>
              <a:t>in a </a:t>
            </a:r>
            <a:r>
              <a:rPr lang="en-US" b="1" dirty="0"/>
              <a:t>stable side position (recovery position). </a:t>
            </a:r>
            <a:endParaRPr lang="en-US" dirty="0"/>
          </a:p>
        </p:txBody>
      </p:sp>
    </p:spTree>
    <p:extLst>
      <p:ext uri="{BB962C8B-B14F-4D97-AF65-F5344CB8AC3E}">
        <p14:creationId xmlns:p14="http://schemas.microsoft.com/office/powerpoint/2010/main" val="38428733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 - Send for help</a:t>
            </a:r>
            <a:endParaRPr lang="en-US" dirty="0"/>
          </a:p>
        </p:txBody>
      </p:sp>
      <p:sp>
        <p:nvSpPr>
          <p:cNvPr id="3" name="Content Placeholder 2"/>
          <p:cNvSpPr>
            <a:spLocks noGrp="1"/>
          </p:cNvSpPr>
          <p:nvPr>
            <p:ph idx="1"/>
          </p:nvPr>
        </p:nvSpPr>
        <p:spPr/>
        <p:txBody>
          <a:bodyPr/>
          <a:lstStyle/>
          <a:p>
            <a:r>
              <a:rPr lang="en-US" b="1" dirty="0" smtClean="0"/>
              <a:t>You may need to do this initially first.</a:t>
            </a:r>
          </a:p>
          <a:p>
            <a:endParaRPr lang="en-US" b="1" dirty="0"/>
          </a:p>
          <a:p>
            <a:r>
              <a:rPr lang="en-US" dirty="0" smtClean="0"/>
              <a:t>Shout for help</a:t>
            </a:r>
          </a:p>
          <a:p>
            <a:endParaRPr lang="en-US" dirty="0"/>
          </a:p>
          <a:p>
            <a:r>
              <a:rPr lang="en-US" dirty="0" smtClean="0"/>
              <a:t>Call for help</a:t>
            </a:r>
          </a:p>
          <a:p>
            <a:endParaRPr lang="en-US" dirty="0"/>
          </a:p>
          <a:p>
            <a:r>
              <a:rPr lang="en-US" dirty="0" smtClean="0"/>
              <a:t>Activating EMS</a:t>
            </a:r>
            <a:endParaRPr lang="en-US" dirty="0"/>
          </a:p>
        </p:txBody>
      </p:sp>
    </p:spTree>
    <p:extLst>
      <p:ext uri="{BB962C8B-B14F-4D97-AF65-F5344CB8AC3E}">
        <p14:creationId xmlns:p14="http://schemas.microsoft.com/office/powerpoint/2010/main" val="32898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a:bodyPr>
          <a:lstStyle/>
          <a:p>
            <a:r>
              <a:rPr lang="en-US" dirty="0" smtClean="0"/>
              <a:t>In an unconscious</a:t>
            </a:r>
            <a:r>
              <a:rPr lang="en-US" dirty="0"/>
              <a:t>, all muscles are relaxed. </a:t>
            </a:r>
            <a:r>
              <a:rPr lang="en-US" dirty="0" smtClean="0"/>
              <a:t>If </a:t>
            </a:r>
            <a:r>
              <a:rPr lang="en-US" dirty="0"/>
              <a:t>left lying on the back, the tongue</a:t>
            </a:r>
            <a:r>
              <a:rPr lang="en-US" dirty="0" smtClean="0"/>
              <a:t>, </a:t>
            </a:r>
            <a:r>
              <a:rPr lang="en-US" dirty="0"/>
              <a:t>falls against the back wall of the throat and blocks air from entering the </a:t>
            </a:r>
            <a:r>
              <a:rPr lang="en-US" dirty="0" smtClean="0"/>
              <a:t>lungs</a:t>
            </a:r>
          </a:p>
          <a:p>
            <a:endParaRPr lang="en-US" dirty="0"/>
          </a:p>
          <a:p>
            <a:r>
              <a:rPr lang="en-US" dirty="0" smtClean="0"/>
              <a:t>The </a:t>
            </a:r>
            <a:r>
              <a:rPr lang="en-US" dirty="0"/>
              <a:t>mouth falls open but this tends to block, </a:t>
            </a:r>
            <a:r>
              <a:rPr lang="en-US" dirty="0" smtClean="0"/>
              <a:t>the </a:t>
            </a:r>
            <a:r>
              <a:rPr lang="en-US" dirty="0"/>
              <a:t>airway</a:t>
            </a:r>
            <a:r>
              <a:rPr lang="en-US" dirty="0" smtClean="0"/>
              <a:t>.</a:t>
            </a:r>
          </a:p>
          <a:p>
            <a:endParaRPr lang="en-US" dirty="0" smtClean="0"/>
          </a:p>
          <a:p>
            <a:r>
              <a:rPr lang="en-US" dirty="0" smtClean="0"/>
              <a:t>There </a:t>
            </a:r>
            <a:r>
              <a:rPr lang="en-US" dirty="0"/>
              <a:t>is further at risk because of being unable to swallow or cough out foreign material in the </a:t>
            </a:r>
            <a:r>
              <a:rPr lang="en-US" dirty="0" smtClean="0"/>
              <a:t>airway</a:t>
            </a:r>
          </a:p>
        </p:txBody>
      </p:sp>
    </p:spTree>
    <p:extLst>
      <p:ext uri="{BB962C8B-B14F-4D97-AF65-F5344CB8AC3E}">
        <p14:creationId xmlns:p14="http://schemas.microsoft.com/office/powerpoint/2010/main" val="2404924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For this reason the rescuer should not give an unconscious victim anything by mouth, and should not attempt to induce vomiting. </a:t>
            </a:r>
          </a:p>
          <a:p>
            <a:endParaRPr lang="en-US" dirty="0" smtClean="0"/>
          </a:p>
          <a:p>
            <a:r>
              <a:rPr lang="en-US" dirty="0" smtClean="0"/>
              <a:t>In an unconscious victim, care of the airway takes precedence over any injury</a:t>
            </a:r>
          </a:p>
          <a:p>
            <a:endParaRPr lang="en-US" dirty="0"/>
          </a:p>
          <a:p>
            <a:r>
              <a:rPr lang="en-US" dirty="0" smtClean="0"/>
              <a:t>It is important to check the airway before the breathing.</a:t>
            </a:r>
          </a:p>
          <a:p>
            <a:endParaRPr lang="en-US" dirty="0" smtClean="0"/>
          </a:p>
          <a:p>
            <a:r>
              <a:rPr lang="en-US" dirty="0" smtClean="0"/>
              <a:t> If air cannot enter the lungs due to some sort of blockage, the casualty will not survive for long.</a:t>
            </a:r>
            <a:endParaRPr lang="en-US" dirty="0"/>
          </a:p>
        </p:txBody>
      </p:sp>
    </p:spTree>
    <p:extLst>
      <p:ext uri="{BB962C8B-B14F-4D97-AF65-F5344CB8AC3E}">
        <p14:creationId xmlns:p14="http://schemas.microsoft.com/office/powerpoint/2010/main" val="12628870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a:bodyPr>
          <a:lstStyle/>
          <a:p>
            <a:r>
              <a:rPr lang="en-US" dirty="0"/>
              <a:t>Airway management is required to provide an open airway when the victim: </a:t>
            </a:r>
            <a:endParaRPr lang="en-US" dirty="0" smtClean="0"/>
          </a:p>
          <a:p>
            <a:endParaRPr lang="en-US" dirty="0"/>
          </a:p>
          <a:p>
            <a:r>
              <a:rPr lang="en-US" dirty="0" smtClean="0"/>
              <a:t>Is unconscious</a:t>
            </a:r>
            <a:endParaRPr lang="en-US" dirty="0"/>
          </a:p>
          <a:p>
            <a:endParaRPr lang="en-US" dirty="0"/>
          </a:p>
          <a:p>
            <a:r>
              <a:rPr lang="en-US" dirty="0" smtClean="0"/>
              <a:t>Has </a:t>
            </a:r>
            <a:r>
              <a:rPr lang="en-US" dirty="0"/>
              <a:t>an obstructed </a:t>
            </a:r>
            <a:r>
              <a:rPr lang="en-US" dirty="0" smtClean="0"/>
              <a:t>airway</a:t>
            </a:r>
            <a:endParaRPr lang="en-US" dirty="0"/>
          </a:p>
          <a:p>
            <a:endParaRPr lang="en-US" dirty="0"/>
          </a:p>
          <a:p>
            <a:r>
              <a:rPr lang="en-US" dirty="0" smtClean="0"/>
              <a:t>Needs </a:t>
            </a:r>
            <a:r>
              <a:rPr lang="en-US" dirty="0"/>
              <a:t>rescue breathing. </a:t>
            </a:r>
          </a:p>
        </p:txBody>
      </p:sp>
    </p:spTree>
    <p:extLst>
      <p:ext uri="{BB962C8B-B14F-4D97-AF65-F5344CB8AC3E}">
        <p14:creationId xmlns:p14="http://schemas.microsoft.com/office/powerpoint/2010/main" val="1503259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Airway obstruction: </a:t>
            </a:r>
            <a:endParaRPr lang="en-US" dirty="0"/>
          </a:p>
          <a:p>
            <a:r>
              <a:rPr lang="en-US" dirty="0" smtClean="0"/>
              <a:t>Promptly </a:t>
            </a:r>
            <a:r>
              <a:rPr lang="en-US" dirty="0"/>
              <a:t>rolled onto their side to clear the airway</a:t>
            </a:r>
            <a:r>
              <a:rPr lang="en-US" dirty="0" smtClean="0"/>
              <a:t>.</a:t>
            </a:r>
          </a:p>
          <a:p>
            <a:endParaRPr lang="en-US" dirty="0"/>
          </a:p>
          <a:p>
            <a:r>
              <a:rPr lang="en-US" dirty="0" smtClean="0"/>
              <a:t>The </a:t>
            </a:r>
            <a:r>
              <a:rPr lang="en-US" dirty="0"/>
              <a:t>victim should then be reassessed for responsiveness and normal breathing. </a:t>
            </a:r>
            <a:endParaRPr lang="en-US" dirty="0" smtClean="0"/>
          </a:p>
          <a:p>
            <a:endParaRPr lang="en-US" dirty="0"/>
          </a:p>
          <a:p>
            <a:r>
              <a:rPr lang="en-US" dirty="0" smtClean="0"/>
              <a:t>Most </a:t>
            </a:r>
            <a:r>
              <a:rPr lang="en-US" dirty="0"/>
              <a:t>airway problems are caused by the tongue and/or vomit</a:t>
            </a:r>
            <a:r>
              <a:rPr lang="en-US" dirty="0" smtClean="0"/>
              <a:t>.</a:t>
            </a:r>
          </a:p>
          <a:p>
            <a:endParaRPr lang="en-US" dirty="0"/>
          </a:p>
          <a:p>
            <a:r>
              <a:rPr lang="en-US" dirty="0" smtClean="0"/>
              <a:t> </a:t>
            </a:r>
            <a:r>
              <a:rPr lang="en-US" dirty="0"/>
              <a:t>These can often be resolved by simple airway management. </a:t>
            </a:r>
          </a:p>
        </p:txBody>
      </p:sp>
    </p:spTree>
    <p:extLst>
      <p:ext uri="{BB962C8B-B14F-4D97-AF65-F5344CB8AC3E}">
        <p14:creationId xmlns:p14="http://schemas.microsoft.com/office/powerpoint/2010/main" val="35001074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85000" lnSpcReduction="20000"/>
          </a:bodyPr>
          <a:lstStyle/>
          <a:p>
            <a:r>
              <a:rPr lang="en-US" dirty="0"/>
              <a:t>How to check an Airway: </a:t>
            </a:r>
            <a:endParaRPr lang="en-US" dirty="0" smtClean="0"/>
          </a:p>
          <a:p>
            <a:endParaRPr lang="en-US" dirty="0"/>
          </a:p>
          <a:p>
            <a:r>
              <a:rPr lang="en-US" dirty="0"/>
              <a:t>Ensuring an airway is clear and open </a:t>
            </a:r>
            <a:r>
              <a:rPr lang="en-US" dirty="0" smtClean="0"/>
              <a:t>–</a:t>
            </a:r>
          </a:p>
          <a:p>
            <a:pPr marL="0" indent="0">
              <a:buNone/>
            </a:pPr>
            <a:r>
              <a:rPr lang="en-US" dirty="0" smtClean="0"/>
              <a:t> </a:t>
            </a:r>
            <a:endParaRPr lang="en-US" dirty="0"/>
          </a:p>
          <a:p>
            <a:r>
              <a:rPr lang="en-US" dirty="0" smtClean="0"/>
              <a:t>Open </a:t>
            </a:r>
            <a:r>
              <a:rPr lang="en-US" dirty="0"/>
              <a:t>the mouth and look for foreign objects </a:t>
            </a:r>
            <a:endParaRPr lang="en-US" dirty="0" smtClean="0"/>
          </a:p>
          <a:p>
            <a:endParaRPr lang="en-US" dirty="0"/>
          </a:p>
          <a:p>
            <a:r>
              <a:rPr lang="en-US" dirty="0" smtClean="0"/>
              <a:t>Finger </a:t>
            </a:r>
            <a:r>
              <a:rPr lang="en-US" dirty="0"/>
              <a:t>sweep (</a:t>
            </a:r>
            <a:r>
              <a:rPr lang="en-US" b="1" dirty="0"/>
              <a:t>only </a:t>
            </a:r>
            <a:r>
              <a:rPr lang="en-US" dirty="0"/>
              <a:t>if an object </a:t>
            </a:r>
            <a:r>
              <a:rPr lang="en-US" b="1" dirty="0"/>
              <a:t>can be seen </a:t>
            </a:r>
            <a:r>
              <a:rPr lang="en-US" dirty="0"/>
              <a:t>and can be removed with a sweep of a gloved finger) </a:t>
            </a:r>
            <a:endParaRPr lang="en-US" dirty="0" smtClean="0"/>
          </a:p>
          <a:p>
            <a:endParaRPr lang="en-US" dirty="0"/>
          </a:p>
          <a:p>
            <a:r>
              <a:rPr lang="en-US" dirty="0" smtClean="0"/>
              <a:t>Perform </a:t>
            </a:r>
            <a:r>
              <a:rPr lang="en-US" dirty="0"/>
              <a:t>a ‘Head-tilt, chin-lift’. </a:t>
            </a:r>
          </a:p>
        </p:txBody>
      </p:sp>
    </p:spTree>
    <p:extLst>
      <p:ext uri="{BB962C8B-B14F-4D97-AF65-F5344CB8AC3E}">
        <p14:creationId xmlns:p14="http://schemas.microsoft.com/office/powerpoint/2010/main" val="17457243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Head-tilt and chin-lift: </a:t>
            </a:r>
            <a:r>
              <a:rPr lang="en-US" dirty="0" smtClean="0"/>
              <a:t>Adults </a:t>
            </a:r>
            <a:r>
              <a:rPr lang="en-US" dirty="0"/>
              <a:t>and Children (A child is defined as one year to eight years of age</a:t>
            </a:r>
            <a:r>
              <a:rPr lang="en-US" dirty="0" smtClean="0"/>
              <a:t>).</a:t>
            </a:r>
          </a:p>
          <a:p>
            <a:pPr marL="0" indent="0">
              <a:buNone/>
            </a:pPr>
            <a:r>
              <a:rPr lang="en-US" dirty="0" smtClean="0"/>
              <a:t> </a:t>
            </a:r>
            <a:endParaRPr lang="en-US" dirty="0"/>
          </a:p>
          <a:p>
            <a:r>
              <a:rPr lang="en-US" dirty="0"/>
              <a:t>One hand is placed on the forehead or the top of the head. </a:t>
            </a:r>
            <a:r>
              <a:rPr lang="en-US" dirty="0" smtClean="0"/>
              <a:t>The </a:t>
            </a:r>
            <a:r>
              <a:rPr lang="en-US" dirty="0"/>
              <a:t>head is tilted backwards </a:t>
            </a:r>
            <a:r>
              <a:rPr lang="en-US" dirty="0" smtClean="0"/>
              <a:t> </a:t>
            </a:r>
            <a:r>
              <a:rPr lang="en-US" dirty="0"/>
              <a:t>It is important to avoid excessive force, especially where neck injury is suspected. Make sure that you are wearing barrier gloves. </a:t>
            </a:r>
            <a:endParaRPr lang="en-US" dirty="0" smtClean="0"/>
          </a:p>
          <a:p>
            <a:endParaRPr lang="en-US" dirty="0"/>
          </a:p>
          <a:p>
            <a:r>
              <a:rPr lang="en-US" dirty="0" smtClean="0"/>
              <a:t>The </a:t>
            </a:r>
            <a:r>
              <a:rPr lang="en-US" dirty="0"/>
              <a:t>chin is held up by the rescuer’s thumb and fingers in order to open the mouth and pull the tongue and soft tissues away from the back of the </a:t>
            </a:r>
            <a:r>
              <a:rPr lang="en-US" dirty="0" smtClean="0"/>
              <a:t>throat</a:t>
            </a:r>
          </a:p>
          <a:p>
            <a:endParaRPr lang="en-US" dirty="0"/>
          </a:p>
          <a:p>
            <a:r>
              <a:rPr lang="en-US" dirty="0" smtClean="0"/>
              <a:t>One </a:t>
            </a:r>
            <a:r>
              <a:rPr lang="en-US" dirty="0"/>
              <a:t>technique involves placing the thumb over the chin below the lip and supporting the tip of the jaw with the middle finger and the index finger lying along the jaw line</a:t>
            </a:r>
            <a:r>
              <a:rPr lang="en-US" dirty="0" smtClean="0"/>
              <a:t>.</a:t>
            </a:r>
          </a:p>
          <a:p>
            <a:endParaRPr lang="en-US" dirty="0"/>
          </a:p>
          <a:p>
            <a:r>
              <a:rPr lang="en-US" dirty="0" smtClean="0"/>
              <a:t> </a:t>
            </a:r>
            <a:r>
              <a:rPr lang="en-US" dirty="0"/>
              <a:t>Care is required to prevent the ring finger from compressing the soft tissues of the neck. The jaw is held open slightly and pulled away from the chest. </a:t>
            </a:r>
          </a:p>
        </p:txBody>
      </p:sp>
    </p:spTree>
    <p:extLst>
      <p:ext uri="{BB962C8B-B14F-4D97-AF65-F5344CB8AC3E}">
        <p14:creationId xmlns:p14="http://schemas.microsoft.com/office/powerpoint/2010/main" val="30416804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dirty="0" smtClean="0"/>
              <a:t>Head-tilt and  </a:t>
            </a:r>
            <a:r>
              <a:rPr lang="en-US" dirty="0"/>
              <a:t>chin-lift’. </a:t>
            </a:r>
          </a:p>
        </p:txBody>
      </p:sp>
      <p:pic>
        <p:nvPicPr>
          <p:cNvPr id="4" name="Picture 3"/>
          <p:cNvPicPr>
            <a:picLocks noChangeAspect="1"/>
          </p:cNvPicPr>
          <p:nvPr/>
        </p:nvPicPr>
        <p:blipFill>
          <a:blip r:embed="rId2"/>
          <a:stretch>
            <a:fillRect/>
          </a:stretch>
        </p:blipFill>
        <p:spPr>
          <a:xfrm>
            <a:off x="942535" y="1971240"/>
            <a:ext cx="4937759" cy="3501092"/>
          </a:xfrm>
          <a:prstGeom prst="rect">
            <a:avLst/>
          </a:prstGeom>
        </p:spPr>
      </p:pic>
    </p:spTree>
    <p:extLst>
      <p:ext uri="{BB962C8B-B14F-4D97-AF65-F5344CB8AC3E}">
        <p14:creationId xmlns:p14="http://schemas.microsoft.com/office/powerpoint/2010/main" val="12428426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WHAT ARE THE INITIAL ACTIONS WHICH YOU WILL TAKE WHEN YOU WANT TO PROVIDE FIRST AID</a:t>
            </a:r>
            <a:endParaRPr lang="en-US" sz="3600" dirty="0"/>
          </a:p>
        </p:txBody>
      </p:sp>
    </p:spTree>
    <p:extLst>
      <p:ext uri="{BB962C8B-B14F-4D97-AF65-F5344CB8AC3E}">
        <p14:creationId xmlns:p14="http://schemas.microsoft.com/office/powerpoint/2010/main" val="42669336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Finger sweep: </a:t>
            </a:r>
            <a:endParaRPr lang="en-US" b="1" dirty="0" smtClean="0"/>
          </a:p>
          <a:p>
            <a:endParaRPr lang="en-US" b="1" dirty="0"/>
          </a:p>
          <a:p>
            <a:r>
              <a:rPr lang="en-US" dirty="0"/>
              <a:t>The finger sweep is used to clear the mouth of fluid and debris in the unresponsive casualty</a:t>
            </a:r>
            <a:r>
              <a:rPr lang="en-US" dirty="0" smtClean="0"/>
              <a:t>.</a:t>
            </a:r>
          </a:p>
          <a:p>
            <a:endParaRPr lang="en-US" dirty="0"/>
          </a:p>
          <a:p>
            <a:r>
              <a:rPr lang="en-US" dirty="0" smtClean="0"/>
              <a:t> </a:t>
            </a:r>
            <a:r>
              <a:rPr lang="en-US" dirty="0"/>
              <a:t>It should only be performed if you can see something to remove</a:t>
            </a:r>
            <a:r>
              <a:rPr lang="en-US" dirty="0" smtClean="0"/>
              <a:t>.</a:t>
            </a:r>
          </a:p>
          <a:p>
            <a:endParaRPr lang="en-US" dirty="0"/>
          </a:p>
          <a:p>
            <a:r>
              <a:rPr lang="en-US" dirty="0" smtClean="0"/>
              <a:t>It </a:t>
            </a:r>
            <a:r>
              <a:rPr lang="en-US" dirty="0"/>
              <a:t>should always be performed with a gloved hand with the casualty positioned on their side in a stable side position</a:t>
            </a:r>
            <a:r>
              <a:rPr lang="en-US" dirty="0" smtClean="0"/>
              <a:t>.</a:t>
            </a:r>
          </a:p>
          <a:p>
            <a:endParaRPr lang="en-US" dirty="0"/>
          </a:p>
          <a:p>
            <a:r>
              <a:rPr lang="en-US" dirty="0" smtClean="0"/>
              <a:t>Insert </a:t>
            </a:r>
            <a:r>
              <a:rPr lang="en-US" dirty="0"/>
              <a:t>your first finger into the high into the side of the casualty’s mouth and perform a single sweeping motion to the opposite side, flicking out vomit, blood, and debris. </a:t>
            </a:r>
          </a:p>
        </p:txBody>
      </p:sp>
    </p:spTree>
    <p:extLst>
      <p:ext uri="{BB962C8B-B14F-4D97-AF65-F5344CB8AC3E}">
        <p14:creationId xmlns:p14="http://schemas.microsoft.com/office/powerpoint/2010/main" val="15003348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Infants: An infant is defined as younger than one year. </a:t>
            </a:r>
            <a:endParaRPr lang="en-US" b="1" dirty="0" smtClean="0"/>
          </a:p>
          <a:p>
            <a:endParaRPr lang="en-US" dirty="0"/>
          </a:p>
          <a:p>
            <a:r>
              <a:rPr lang="en-US" dirty="0"/>
              <a:t>The upper airway in infants is </a:t>
            </a:r>
            <a:r>
              <a:rPr lang="en-US" dirty="0" smtClean="0"/>
              <a:t>easily</a:t>
            </a:r>
          </a:p>
          <a:p>
            <a:pPr marL="0" indent="0">
              <a:buNone/>
            </a:pPr>
            <a:r>
              <a:rPr lang="en-US" dirty="0" smtClean="0"/>
              <a:t> </a:t>
            </a:r>
          </a:p>
          <a:p>
            <a:r>
              <a:rPr lang="en-US" dirty="0" smtClean="0"/>
              <a:t>The </a:t>
            </a:r>
            <a:r>
              <a:rPr lang="en-US" dirty="0"/>
              <a:t>trachea is soft </a:t>
            </a:r>
            <a:r>
              <a:rPr lang="en-US" dirty="0" smtClean="0"/>
              <a:t>and </a:t>
            </a:r>
            <a:r>
              <a:rPr lang="en-US" dirty="0"/>
              <a:t>may be distorted by excessive backward head tilt. </a:t>
            </a:r>
            <a:endParaRPr lang="en-US" dirty="0" smtClean="0"/>
          </a:p>
          <a:p>
            <a:endParaRPr lang="en-US" dirty="0"/>
          </a:p>
          <a:p>
            <a:r>
              <a:rPr lang="en-US" dirty="0" smtClean="0"/>
              <a:t>In </a:t>
            </a:r>
            <a:r>
              <a:rPr lang="en-US" dirty="0"/>
              <a:t>infants the head should be kept </a:t>
            </a:r>
            <a:r>
              <a:rPr lang="en-US" b="1" dirty="0"/>
              <a:t>neutral </a:t>
            </a:r>
            <a:r>
              <a:rPr lang="en-US" dirty="0"/>
              <a:t>and maximum head tilt should not be used. </a:t>
            </a:r>
            <a:endParaRPr lang="en-US" dirty="0" smtClean="0"/>
          </a:p>
          <a:p>
            <a:endParaRPr lang="en-US" dirty="0"/>
          </a:p>
          <a:p>
            <a:r>
              <a:rPr lang="en-US" dirty="0" smtClean="0"/>
              <a:t>The </a:t>
            </a:r>
            <a:r>
              <a:rPr lang="en-US" dirty="0"/>
              <a:t>lower jaw should be supported at the point of the chin with the mouth maintained open. </a:t>
            </a:r>
          </a:p>
        </p:txBody>
      </p:sp>
    </p:spTree>
    <p:extLst>
      <p:ext uri="{BB962C8B-B14F-4D97-AF65-F5344CB8AC3E}">
        <p14:creationId xmlns:p14="http://schemas.microsoft.com/office/powerpoint/2010/main" val="10631123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 Airway</a:t>
            </a:r>
            <a:endParaRPr lang="en-US" dirty="0"/>
          </a:p>
        </p:txBody>
      </p:sp>
      <p:sp>
        <p:nvSpPr>
          <p:cNvPr id="3" name="Content Placeholder 2"/>
          <p:cNvSpPr>
            <a:spLocks noGrp="1"/>
          </p:cNvSpPr>
          <p:nvPr>
            <p:ph idx="1"/>
          </p:nvPr>
        </p:nvSpPr>
        <p:spPr/>
        <p:txBody>
          <a:bodyPr>
            <a:normAutofit fontScale="47500" lnSpcReduction="20000"/>
          </a:bodyPr>
          <a:lstStyle/>
          <a:p>
            <a:r>
              <a:rPr lang="en-US" b="1" dirty="0"/>
              <a:t>Infants: An infant is defined as younger than one year. </a:t>
            </a:r>
            <a:endParaRPr lang="en-US" b="1" dirty="0" smtClean="0"/>
          </a:p>
          <a:p>
            <a:pPr marL="0" indent="0">
              <a:buNone/>
            </a:pP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dirty="0"/>
              <a:t>Neutral Alignment: Infant Airway Position </a:t>
            </a:r>
          </a:p>
        </p:txBody>
      </p:sp>
      <p:pic>
        <p:nvPicPr>
          <p:cNvPr id="4" name="Picture 3"/>
          <p:cNvPicPr>
            <a:picLocks noChangeAspect="1"/>
          </p:cNvPicPr>
          <p:nvPr/>
        </p:nvPicPr>
        <p:blipFill>
          <a:blip r:embed="rId2"/>
          <a:stretch>
            <a:fillRect/>
          </a:stretch>
        </p:blipFill>
        <p:spPr>
          <a:xfrm>
            <a:off x="2018140" y="2088894"/>
            <a:ext cx="4649945" cy="3692927"/>
          </a:xfrm>
          <a:prstGeom prst="rect">
            <a:avLst/>
          </a:prstGeom>
        </p:spPr>
      </p:pic>
    </p:spTree>
    <p:extLst>
      <p:ext uri="{BB962C8B-B14F-4D97-AF65-F5344CB8AC3E}">
        <p14:creationId xmlns:p14="http://schemas.microsoft.com/office/powerpoint/2010/main" val="17507012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a:bodyPr>
          <a:lstStyle/>
          <a:p>
            <a:r>
              <a:rPr lang="en-US" dirty="0" smtClean="0"/>
              <a:t>Normal </a:t>
            </a:r>
            <a:r>
              <a:rPr lang="en-US" dirty="0"/>
              <a:t>breathing is essential to maintaining life. Victims who are gasping or breathing abnormally and are unresponsive require resuscitation </a:t>
            </a:r>
          </a:p>
          <a:p>
            <a:endParaRPr lang="en-US" dirty="0"/>
          </a:p>
        </p:txBody>
      </p:sp>
    </p:spTree>
    <p:extLst>
      <p:ext uri="{BB962C8B-B14F-4D97-AF65-F5344CB8AC3E}">
        <p14:creationId xmlns:p14="http://schemas.microsoft.com/office/powerpoint/2010/main" val="3035894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Causes of absent or ineffective breathing: </a:t>
            </a:r>
          </a:p>
          <a:p>
            <a:endParaRPr lang="en-US" dirty="0" smtClean="0"/>
          </a:p>
          <a:p>
            <a:r>
              <a:rPr lang="en-US" sz="3200" dirty="0" smtClean="0"/>
              <a:t>Direct depression of/or damage to the breathing control </a:t>
            </a:r>
            <a:r>
              <a:rPr lang="en-US" sz="3200" dirty="0" err="1" smtClean="0"/>
              <a:t>centre</a:t>
            </a:r>
            <a:r>
              <a:rPr lang="en-US" sz="3200" dirty="0" smtClean="0"/>
              <a:t> of the brain</a:t>
            </a:r>
          </a:p>
          <a:p>
            <a:pPr marL="0" indent="0">
              <a:buNone/>
            </a:pPr>
            <a:r>
              <a:rPr lang="en-US" sz="3200" dirty="0" smtClean="0"/>
              <a:t> </a:t>
            </a:r>
          </a:p>
          <a:p>
            <a:r>
              <a:rPr lang="en-US" sz="3200" dirty="0" smtClean="0"/>
              <a:t>Upper airway obstruction</a:t>
            </a:r>
          </a:p>
          <a:p>
            <a:pPr marL="0" indent="0">
              <a:buNone/>
            </a:pPr>
            <a:r>
              <a:rPr lang="en-US" sz="3200" dirty="0" smtClean="0"/>
              <a:t> </a:t>
            </a:r>
          </a:p>
          <a:p>
            <a:r>
              <a:rPr lang="en-US" sz="3200" dirty="0" smtClean="0"/>
              <a:t>Paralysis or impairment of the nerves and/or muscles of breathing </a:t>
            </a:r>
          </a:p>
          <a:p>
            <a:endParaRPr lang="en-US" sz="3200" dirty="0" smtClean="0"/>
          </a:p>
          <a:p>
            <a:endParaRPr lang="en-US" dirty="0"/>
          </a:p>
        </p:txBody>
      </p:sp>
    </p:spTree>
    <p:extLst>
      <p:ext uri="{BB962C8B-B14F-4D97-AF65-F5344CB8AC3E}">
        <p14:creationId xmlns:p14="http://schemas.microsoft.com/office/powerpoint/2010/main" val="1495210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Causes of absent or ineffective breathing: </a:t>
            </a:r>
          </a:p>
          <a:p>
            <a:endParaRPr lang="en-US" dirty="0" smtClean="0"/>
          </a:p>
          <a:p>
            <a:r>
              <a:rPr lang="en-US" sz="3200" dirty="0" smtClean="0"/>
              <a:t>Problems affecting the lungs </a:t>
            </a:r>
          </a:p>
          <a:p>
            <a:endParaRPr lang="en-US" sz="3200" dirty="0" smtClean="0"/>
          </a:p>
          <a:p>
            <a:r>
              <a:rPr lang="en-US" sz="3200" dirty="0" smtClean="0"/>
              <a:t>Drowning </a:t>
            </a:r>
          </a:p>
          <a:p>
            <a:endParaRPr lang="en-US" sz="3200" dirty="0" smtClean="0"/>
          </a:p>
          <a:p>
            <a:r>
              <a:rPr lang="en-US" sz="3200" dirty="0" smtClean="0"/>
              <a:t> Suffocation </a:t>
            </a:r>
          </a:p>
          <a:p>
            <a:endParaRPr lang="en-US" dirty="0"/>
          </a:p>
        </p:txBody>
      </p:sp>
    </p:spTree>
    <p:extLst>
      <p:ext uri="{BB962C8B-B14F-4D97-AF65-F5344CB8AC3E}">
        <p14:creationId xmlns:p14="http://schemas.microsoft.com/office/powerpoint/2010/main" val="12867446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a:bodyPr>
          <a:lstStyle/>
          <a:p>
            <a:r>
              <a:rPr lang="en-US" b="1" dirty="0"/>
              <a:t>Signs of ineffective breathing may include</a:t>
            </a:r>
            <a:r>
              <a:rPr lang="en-US" dirty="0"/>
              <a:t>: </a:t>
            </a:r>
            <a:endParaRPr lang="en-US" dirty="0" smtClean="0"/>
          </a:p>
          <a:p>
            <a:endParaRPr lang="en-US" dirty="0"/>
          </a:p>
          <a:p>
            <a:r>
              <a:rPr lang="en-US" dirty="0" smtClean="0"/>
              <a:t>Little </a:t>
            </a:r>
            <a:r>
              <a:rPr lang="en-US" dirty="0"/>
              <a:t>or unusual chest movement </a:t>
            </a:r>
            <a:endParaRPr lang="en-US" dirty="0" smtClean="0"/>
          </a:p>
          <a:p>
            <a:endParaRPr lang="en-US" dirty="0"/>
          </a:p>
          <a:p>
            <a:r>
              <a:rPr lang="en-US" dirty="0" smtClean="0"/>
              <a:t>Weak </a:t>
            </a:r>
            <a:r>
              <a:rPr lang="en-US" dirty="0"/>
              <a:t>or abnormal breath sounds (wheezing, </a:t>
            </a:r>
            <a:r>
              <a:rPr lang="en-US" dirty="0" err="1"/>
              <a:t>etc</a:t>
            </a:r>
            <a:r>
              <a:rPr lang="en-US" dirty="0"/>
              <a:t>) </a:t>
            </a:r>
            <a:endParaRPr lang="en-US" dirty="0" smtClean="0"/>
          </a:p>
          <a:p>
            <a:endParaRPr lang="en-US" dirty="0"/>
          </a:p>
          <a:p>
            <a:r>
              <a:rPr lang="en-US" dirty="0" smtClean="0"/>
              <a:t>Occasional </a:t>
            </a:r>
            <a:r>
              <a:rPr lang="en-US" dirty="0"/>
              <a:t>gasps </a:t>
            </a:r>
          </a:p>
          <a:p>
            <a:pPr marL="0" indent="0">
              <a:buNone/>
            </a:pPr>
            <a:endParaRPr lang="en-US" dirty="0"/>
          </a:p>
          <a:p>
            <a:endParaRPr lang="en-US" dirty="0"/>
          </a:p>
        </p:txBody>
      </p:sp>
    </p:spTree>
    <p:extLst>
      <p:ext uri="{BB962C8B-B14F-4D97-AF65-F5344CB8AC3E}">
        <p14:creationId xmlns:p14="http://schemas.microsoft.com/office/powerpoint/2010/main" val="8490590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Signs of ineffective breathing may include</a:t>
            </a:r>
            <a:r>
              <a:rPr lang="en-US" dirty="0"/>
              <a:t>: </a:t>
            </a:r>
            <a:endParaRPr lang="en-US" dirty="0" smtClean="0"/>
          </a:p>
          <a:p>
            <a:endParaRPr lang="en-US" dirty="0"/>
          </a:p>
          <a:p>
            <a:r>
              <a:rPr lang="en-US" dirty="0" smtClean="0"/>
              <a:t>Reduced responsiveness </a:t>
            </a:r>
          </a:p>
          <a:p>
            <a:endParaRPr lang="en-US" dirty="0" smtClean="0"/>
          </a:p>
          <a:p>
            <a:r>
              <a:rPr lang="en-US" dirty="0" smtClean="0"/>
              <a:t>Anxiety </a:t>
            </a:r>
          </a:p>
          <a:p>
            <a:endParaRPr lang="en-US" dirty="0" smtClean="0"/>
          </a:p>
          <a:p>
            <a:r>
              <a:rPr lang="en-US" dirty="0" smtClean="0"/>
              <a:t>Unusual skin </a:t>
            </a:r>
            <a:r>
              <a:rPr lang="en-US" dirty="0" err="1" smtClean="0"/>
              <a:t>colour</a:t>
            </a:r>
            <a:r>
              <a:rPr lang="en-US" dirty="0" smtClean="0"/>
              <a:t> (pallor) </a:t>
            </a:r>
          </a:p>
          <a:p>
            <a:endParaRPr lang="en-US" dirty="0" smtClean="0"/>
          </a:p>
          <a:p>
            <a:r>
              <a:rPr lang="en-US" dirty="0" smtClean="0"/>
              <a:t>Rapid or slow breathing </a:t>
            </a:r>
          </a:p>
          <a:p>
            <a:endParaRPr lang="en-US" dirty="0" smtClean="0"/>
          </a:p>
          <a:p>
            <a:r>
              <a:rPr lang="en-US" dirty="0" smtClean="0"/>
              <a:t>Unusual posture</a:t>
            </a:r>
            <a:endParaRPr lang="en-US" dirty="0"/>
          </a:p>
        </p:txBody>
      </p:sp>
    </p:spTree>
    <p:extLst>
      <p:ext uri="{BB962C8B-B14F-4D97-AF65-F5344CB8AC3E}">
        <p14:creationId xmlns:p14="http://schemas.microsoft.com/office/powerpoint/2010/main" val="13469292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How to check for breathing: </a:t>
            </a:r>
            <a:endParaRPr lang="en-US" b="1" dirty="0" smtClean="0"/>
          </a:p>
          <a:p>
            <a:endParaRPr lang="en-US" b="1" dirty="0"/>
          </a:p>
          <a:p>
            <a:r>
              <a:rPr lang="en-US" b="1" dirty="0" smtClean="0"/>
              <a:t>LOOK </a:t>
            </a:r>
            <a:r>
              <a:rPr lang="en-US" dirty="0"/>
              <a:t>for movement of the upper abdomen or lower chest </a:t>
            </a:r>
            <a:endParaRPr lang="en-US" dirty="0" smtClean="0"/>
          </a:p>
          <a:p>
            <a:endParaRPr lang="en-US" dirty="0"/>
          </a:p>
          <a:p>
            <a:r>
              <a:rPr lang="en-US" b="1" dirty="0" smtClean="0"/>
              <a:t>LISTEN </a:t>
            </a:r>
            <a:r>
              <a:rPr lang="en-US" dirty="0"/>
              <a:t>for the escape of air from nose and mouth </a:t>
            </a:r>
            <a:endParaRPr lang="en-US" dirty="0" smtClean="0"/>
          </a:p>
          <a:p>
            <a:endParaRPr lang="en-US" dirty="0"/>
          </a:p>
          <a:p>
            <a:r>
              <a:rPr lang="en-US" b="1" dirty="0" smtClean="0"/>
              <a:t>FEEL </a:t>
            </a:r>
            <a:r>
              <a:rPr lang="en-US" dirty="0"/>
              <a:t>for breath on the side of your face / movement of the chest and upper abdomen</a:t>
            </a:r>
            <a:r>
              <a:rPr lang="en-US" dirty="0" smtClean="0"/>
              <a:t>.</a:t>
            </a:r>
          </a:p>
          <a:p>
            <a:pPr marL="0" indent="0">
              <a:buNone/>
            </a:pPr>
            <a:r>
              <a:rPr lang="en-US" dirty="0" smtClean="0"/>
              <a:t> </a:t>
            </a:r>
            <a:endParaRPr lang="en-US" dirty="0"/>
          </a:p>
          <a:p>
            <a:r>
              <a:rPr lang="en-US" b="1" dirty="0" smtClean="0"/>
              <a:t>This </a:t>
            </a:r>
            <a:r>
              <a:rPr lang="en-US" b="1" dirty="0"/>
              <a:t>should take you no longer than 10 seconds </a:t>
            </a:r>
            <a:endParaRPr lang="en-US" dirty="0"/>
          </a:p>
        </p:txBody>
      </p:sp>
    </p:spTree>
    <p:extLst>
      <p:ext uri="{BB962C8B-B14F-4D97-AF65-F5344CB8AC3E}">
        <p14:creationId xmlns:p14="http://schemas.microsoft.com/office/powerpoint/2010/main" val="1401226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a:bodyPr>
          <a:lstStyle/>
          <a:p>
            <a:r>
              <a:rPr lang="en-US" b="1" dirty="0"/>
              <a:t>How to check for breathing: </a:t>
            </a:r>
            <a:endParaRPr lang="en-US" b="1" dirty="0" smtClean="0"/>
          </a:p>
          <a:p>
            <a:endParaRPr lang="en-US" b="1" dirty="0"/>
          </a:p>
        </p:txBody>
      </p:sp>
      <p:pic>
        <p:nvPicPr>
          <p:cNvPr id="4" name="Picture 3"/>
          <p:cNvPicPr>
            <a:picLocks noChangeAspect="1"/>
          </p:cNvPicPr>
          <p:nvPr/>
        </p:nvPicPr>
        <p:blipFill>
          <a:blip r:embed="rId2"/>
          <a:stretch>
            <a:fillRect/>
          </a:stretch>
        </p:blipFill>
        <p:spPr>
          <a:xfrm>
            <a:off x="1294228" y="2560321"/>
            <a:ext cx="5303519" cy="4051494"/>
          </a:xfrm>
          <a:prstGeom prst="rect">
            <a:avLst/>
          </a:prstGeom>
        </p:spPr>
      </p:pic>
    </p:spTree>
    <p:extLst>
      <p:ext uri="{BB962C8B-B14F-4D97-AF65-F5344CB8AC3E}">
        <p14:creationId xmlns:p14="http://schemas.microsoft.com/office/powerpoint/2010/main" val="42540243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Philosophy of First Aid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a:t>
            </a:r>
            <a:r>
              <a:rPr lang="en-US" dirty="0"/>
              <a:t>key contributors to survival and recovery from illness and injury are prompt and effective maintenance of the body’s primary </a:t>
            </a:r>
            <a:r>
              <a:rPr lang="en-US" dirty="0" smtClean="0"/>
              <a:t>functions </a:t>
            </a:r>
          </a:p>
          <a:p>
            <a:pPr marL="514350" indent="-514350">
              <a:buFont typeface="+mj-lt"/>
              <a:buAutoNum type="arabicPeriod"/>
            </a:pPr>
            <a:endParaRPr lang="en-US" dirty="0"/>
          </a:p>
          <a:p>
            <a:pPr marL="514350" indent="-514350">
              <a:buFont typeface="+mj-lt"/>
              <a:buAutoNum type="arabicPeriod"/>
            </a:pPr>
            <a:r>
              <a:rPr lang="en-US" cap="all" dirty="0" smtClean="0"/>
              <a:t>Circulation</a:t>
            </a:r>
          </a:p>
          <a:p>
            <a:pPr marL="514350" indent="-514350">
              <a:buFont typeface="+mj-lt"/>
              <a:buAutoNum type="arabicPeriod"/>
            </a:pPr>
            <a:endParaRPr lang="en-US" cap="all" dirty="0" smtClean="0"/>
          </a:p>
          <a:p>
            <a:pPr marL="514350" indent="-514350">
              <a:buFont typeface="+mj-lt"/>
              <a:buAutoNum type="arabicPeriod"/>
            </a:pPr>
            <a:r>
              <a:rPr lang="en-US" cap="all" dirty="0" smtClean="0"/>
              <a:t>Airway</a:t>
            </a:r>
          </a:p>
          <a:p>
            <a:pPr marL="514350" indent="-514350">
              <a:buFont typeface="+mj-lt"/>
              <a:buAutoNum type="arabicPeriod"/>
            </a:pPr>
            <a:endParaRPr lang="en-US" cap="all" dirty="0"/>
          </a:p>
          <a:p>
            <a:pPr marL="514350" indent="-514350">
              <a:buFont typeface="+mj-lt"/>
              <a:buAutoNum type="arabicPeriod"/>
            </a:pPr>
            <a:r>
              <a:rPr lang="en-US" cap="all" dirty="0" smtClean="0"/>
              <a:t>Breathing</a:t>
            </a:r>
          </a:p>
          <a:p>
            <a:pPr marL="514350" indent="-514350">
              <a:buFont typeface="+mj-lt"/>
              <a:buAutoNum type="arabicPeriod"/>
            </a:pPr>
            <a:endParaRPr lang="en-US" cap="all" dirty="0" smtClean="0"/>
          </a:p>
          <a:p>
            <a:pPr marL="514350" indent="-514350">
              <a:buFont typeface="+mj-lt"/>
              <a:buAutoNum type="arabicPeriod"/>
            </a:pPr>
            <a:r>
              <a:rPr lang="en-US" cap="all" dirty="0" smtClean="0"/>
              <a:t>Bleeding control</a:t>
            </a:r>
            <a:endParaRPr lang="en-US" cap="all" dirty="0"/>
          </a:p>
          <a:p>
            <a:pPr marL="514350" indent="-514350">
              <a:buFont typeface="+mj-lt"/>
              <a:buAutoNum type="arabicPeriod"/>
            </a:pPr>
            <a:endParaRPr lang="en-US" dirty="0"/>
          </a:p>
        </p:txBody>
      </p:sp>
    </p:spTree>
    <p:extLst>
      <p:ext uri="{BB962C8B-B14F-4D97-AF65-F5344CB8AC3E}">
        <p14:creationId xmlns:p14="http://schemas.microsoft.com/office/powerpoint/2010/main" val="41459385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a:bodyPr>
          <a:lstStyle/>
          <a:p>
            <a:r>
              <a:rPr lang="en-US" dirty="0"/>
              <a:t>If the unconscious victim is unresponsive and not breathing normally after the airway has been opened and cleared, the rescuer must immediately </a:t>
            </a:r>
            <a:r>
              <a:rPr lang="en-US" dirty="0" smtClean="0"/>
              <a:t>CPR. </a:t>
            </a:r>
          </a:p>
          <a:p>
            <a:endParaRPr lang="en-US" dirty="0"/>
          </a:p>
          <a:p>
            <a:r>
              <a:rPr lang="en-US" dirty="0" smtClean="0"/>
              <a:t>Give </a:t>
            </a:r>
            <a:r>
              <a:rPr lang="en-US" dirty="0"/>
              <a:t>30 compressions and then two breaths allowing about one second for each inspiration</a:t>
            </a:r>
            <a:r>
              <a:rPr lang="en-US" dirty="0" smtClean="0"/>
              <a:t>.</a:t>
            </a:r>
          </a:p>
          <a:p>
            <a:pPr marL="0" indent="0">
              <a:buNone/>
            </a:pPr>
            <a:r>
              <a:rPr lang="en-US" dirty="0" smtClean="0"/>
              <a:t> </a:t>
            </a:r>
            <a:endParaRPr lang="en-US" dirty="0"/>
          </a:p>
          <a:p>
            <a:r>
              <a:rPr lang="en-US" dirty="0" smtClean="0"/>
              <a:t>If </a:t>
            </a:r>
            <a:r>
              <a:rPr lang="en-US" dirty="0"/>
              <a:t>unwilling or unable to perform ventilations, </a:t>
            </a:r>
            <a:r>
              <a:rPr lang="en-US" dirty="0" smtClean="0"/>
              <a:t>perform  </a:t>
            </a:r>
            <a:r>
              <a:rPr lang="en-US" b="1" dirty="0"/>
              <a:t>compression only CPR! </a:t>
            </a:r>
            <a:endParaRPr lang="en-US" dirty="0"/>
          </a:p>
        </p:txBody>
      </p:sp>
    </p:spTree>
    <p:extLst>
      <p:ext uri="{BB962C8B-B14F-4D97-AF65-F5344CB8AC3E}">
        <p14:creationId xmlns:p14="http://schemas.microsoft.com/office/powerpoint/2010/main" val="32541323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Rescue breaths: </a:t>
            </a:r>
            <a:endParaRPr lang="en-US" dirty="0"/>
          </a:p>
          <a:p>
            <a:r>
              <a:rPr lang="en-US" dirty="0"/>
              <a:t>Kneel beside the victim’s head</a:t>
            </a:r>
            <a:r>
              <a:rPr lang="en-US" dirty="0" smtClean="0"/>
              <a:t>.</a:t>
            </a:r>
          </a:p>
          <a:p>
            <a:endParaRPr lang="en-US" dirty="0" smtClean="0"/>
          </a:p>
          <a:p>
            <a:r>
              <a:rPr lang="en-US" dirty="0" smtClean="0"/>
              <a:t> </a:t>
            </a:r>
            <a:r>
              <a:rPr lang="en-US" dirty="0"/>
              <a:t>Maintain an open airway</a:t>
            </a:r>
            <a:r>
              <a:rPr lang="en-US" dirty="0" smtClean="0"/>
              <a:t>.</a:t>
            </a:r>
          </a:p>
          <a:p>
            <a:endParaRPr lang="en-US" dirty="0" smtClean="0"/>
          </a:p>
          <a:p>
            <a:r>
              <a:rPr lang="en-US" dirty="0" smtClean="0"/>
              <a:t>Use </a:t>
            </a:r>
            <a:r>
              <a:rPr lang="en-US" dirty="0"/>
              <a:t>resuscitation barrier devise</a:t>
            </a:r>
            <a:r>
              <a:rPr lang="en-US" dirty="0" smtClean="0"/>
              <a:t>.</a:t>
            </a:r>
          </a:p>
          <a:p>
            <a:endParaRPr lang="en-US" dirty="0" smtClean="0"/>
          </a:p>
          <a:p>
            <a:r>
              <a:rPr lang="en-US" dirty="0" smtClean="0"/>
              <a:t> </a:t>
            </a:r>
            <a:r>
              <a:rPr lang="en-US" dirty="0"/>
              <a:t>Take a breath, open your mouth as widely as possible and place it over the victim’s slightly open mouth</a:t>
            </a:r>
            <a:r>
              <a:rPr lang="en-US" dirty="0" smtClean="0"/>
              <a:t>.</a:t>
            </a:r>
          </a:p>
          <a:p>
            <a:endParaRPr lang="en-US" dirty="0" smtClean="0"/>
          </a:p>
          <a:p>
            <a:r>
              <a:rPr lang="en-US" dirty="0" smtClean="0"/>
              <a:t>Whilst </a:t>
            </a:r>
            <a:r>
              <a:rPr lang="en-US" dirty="0"/>
              <a:t>maintaining an open airway pinch the nostrils (or seal nostrils with rescuer’s cheek) and blow to inflate the victim’s lungs. </a:t>
            </a:r>
          </a:p>
        </p:txBody>
      </p:sp>
    </p:spTree>
    <p:extLst>
      <p:ext uri="{BB962C8B-B14F-4D97-AF65-F5344CB8AC3E}">
        <p14:creationId xmlns:p14="http://schemas.microsoft.com/office/powerpoint/2010/main" val="28918008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Rescue breaths: </a:t>
            </a:r>
            <a:endParaRPr lang="en-US" b="1" dirty="0" smtClean="0"/>
          </a:p>
          <a:p>
            <a:endParaRPr lang="en-US" dirty="0"/>
          </a:p>
          <a:p>
            <a:r>
              <a:rPr lang="en-US" dirty="0"/>
              <a:t>Look for rise of the victim’s chest whilst inflating. If the chest does not rise, possible causes are: </a:t>
            </a:r>
            <a:endParaRPr lang="en-US" dirty="0" smtClean="0"/>
          </a:p>
          <a:p>
            <a:endParaRPr lang="en-US" dirty="0"/>
          </a:p>
          <a:p>
            <a:r>
              <a:rPr lang="en-US" dirty="0" smtClean="0"/>
              <a:t>Obstruction </a:t>
            </a:r>
            <a:r>
              <a:rPr lang="en-US" dirty="0"/>
              <a:t>in the </a:t>
            </a:r>
            <a:r>
              <a:rPr lang="en-US" dirty="0" smtClean="0"/>
              <a:t>airway</a:t>
            </a:r>
          </a:p>
          <a:p>
            <a:endParaRPr lang="en-US" dirty="0"/>
          </a:p>
          <a:p>
            <a:r>
              <a:rPr lang="en-US" dirty="0" smtClean="0"/>
              <a:t>Insufficient </a:t>
            </a:r>
            <a:r>
              <a:rPr lang="en-US" dirty="0"/>
              <a:t>air being blown into the </a:t>
            </a:r>
            <a:r>
              <a:rPr lang="en-US" dirty="0" smtClean="0"/>
              <a:t>lungs</a:t>
            </a:r>
          </a:p>
          <a:p>
            <a:endParaRPr lang="en-US" dirty="0"/>
          </a:p>
          <a:p>
            <a:r>
              <a:rPr lang="en-US" dirty="0" smtClean="0"/>
              <a:t>Inadequate </a:t>
            </a:r>
            <a:r>
              <a:rPr lang="en-US" dirty="0"/>
              <a:t>air seal around mouth and or nose. </a:t>
            </a:r>
          </a:p>
          <a:p>
            <a:endParaRPr lang="en-US" dirty="0"/>
          </a:p>
        </p:txBody>
      </p:sp>
    </p:spTree>
    <p:extLst>
      <p:ext uri="{BB962C8B-B14F-4D97-AF65-F5344CB8AC3E}">
        <p14:creationId xmlns:p14="http://schemas.microsoft.com/office/powerpoint/2010/main" val="9167511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a:bodyPr>
          <a:lstStyle/>
          <a:p>
            <a:r>
              <a:rPr lang="en-US" dirty="0" smtClean="0"/>
              <a:t>Rescue breathing</a:t>
            </a:r>
          </a:p>
          <a:p>
            <a:endParaRPr lang="en-US" dirty="0"/>
          </a:p>
        </p:txBody>
      </p:sp>
      <p:pic>
        <p:nvPicPr>
          <p:cNvPr id="4" name="Picture 3"/>
          <p:cNvPicPr>
            <a:picLocks noChangeAspect="1"/>
          </p:cNvPicPr>
          <p:nvPr/>
        </p:nvPicPr>
        <p:blipFill>
          <a:blip r:embed="rId2"/>
          <a:stretch>
            <a:fillRect/>
          </a:stretch>
        </p:blipFill>
        <p:spPr>
          <a:xfrm>
            <a:off x="1603717" y="2475914"/>
            <a:ext cx="5247249" cy="3446584"/>
          </a:xfrm>
          <a:prstGeom prst="rect">
            <a:avLst/>
          </a:prstGeom>
        </p:spPr>
      </p:pic>
    </p:spTree>
    <p:extLst>
      <p:ext uri="{BB962C8B-B14F-4D97-AF65-F5344CB8AC3E}">
        <p14:creationId xmlns:p14="http://schemas.microsoft.com/office/powerpoint/2010/main" val="39739645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Rescue breaths: (</a:t>
            </a:r>
            <a:r>
              <a:rPr lang="en-US" b="1" dirty="0" smtClean="0"/>
              <a:t>Mouth </a:t>
            </a:r>
            <a:r>
              <a:rPr lang="en-US" b="1" dirty="0"/>
              <a:t>to </a:t>
            </a:r>
            <a:r>
              <a:rPr lang="en-US" b="1" dirty="0" smtClean="0"/>
              <a:t>nose) </a:t>
            </a:r>
            <a:r>
              <a:rPr lang="en-US" dirty="0" smtClean="0"/>
              <a:t>The </a:t>
            </a:r>
            <a:r>
              <a:rPr lang="en-US" dirty="0"/>
              <a:t>mouth to nose method may be used </a:t>
            </a:r>
            <a:r>
              <a:rPr lang="en-US" dirty="0" smtClean="0"/>
              <a:t>where:</a:t>
            </a:r>
          </a:p>
          <a:p>
            <a:endParaRPr lang="en-US" dirty="0" smtClean="0"/>
          </a:p>
          <a:p>
            <a:r>
              <a:rPr lang="en-US" dirty="0" smtClean="0"/>
              <a:t> </a:t>
            </a:r>
            <a:r>
              <a:rPr lang="en-US" dirty="0"/>
              <a:t>the rescuer chooses </a:t>
            </a:r>
            <a:r>
              <a:rPr lang="en-US" dirty="0" smtClean="0"/>
              <a:t>to</a:t>
            </a:r>
          </a:p>
          <a:p>
            <a:endParaRPr lang="en-US" dirty="0" smtClean="0"/>
          </a:p>
          <a:p>
            <a:r>
              <a:rPr lang="en-US" dirty="0" smtClean="0"/>
              <a:t> </a:t>
            </a:r>
            <a:r>
              <a:rPr lang="en-US" dirty="0"/>
              <a:t>the victim’s jaws are tightly </a:t>
            </a:r>
            <a:r>
              <a:rPr lang="en-US" dirty="0" smtClean="0"/>
              <a:t>clenched</a:t>
            </a:r>
          </a:p>
          <a:p>
            <a:endParaRPr lang="en-US" dirty="0" smtClean="0"/>
          </a:p>
          <a:p>
            <a:r>
              <a:rPr lang="en-US" dirty="0" smtClean="0"/>
              <a:t> resuscitating </a:t>
            </a:r>
            <a:r>
              <a:rPr lang="en-US" dirty="0"/>
              <a:t>infants and small </a:t>
            </a:r>
            <a:r>
              <a:rPr lang="en-US" dirty="0" smtClean="0"/>
              <a:t>children</a:t>
            </a:r>
          </a:p>
          <a:p>
            <a:endParaRPr lang="en-US" dirty="0" smtClean="0"/>
          </a:p>
          <a:p>
            <a:r>
              <a:rPr lang="en-US" dirty="0" smtClean="0"/>
              <a:t> The </a:t>
            </a:r>
            <a:r>
              <a:rPr lang="en-US" dirty="0"/>
              <a:t>technique for mouth to nose is the same as for mouth to mouth except for sealing the </a:t>
            </a:r>
            <a:r>
              <a:rPr lang="en-US" dirty="0" smtClean="0"/>
              <a:t>airway. </a:t>
            </a:r>
            <a:endParaRPr lang="en-US" dirty="0"/>
          </a:p>
        </p:txBody>
      </p:sp>
    </p:spTree>
    <p:extLst>
      <p:ext uri="{BB962C8B-B14F-4D97-AF65-F5344CB8AC3E}">
        <p14:creationId xmlns:p14="http://schemas.microsoft.com/office/powerpoint/2010/main" val="25482638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Rescue breaths: (</a:t>
            </a:r>
            <a:r>
              <a:rPr lang="en-US" b="1" dirty="0" smtClean="0"/>
              <a:t>Mouth </a:t>
            </a:r>
            <a:r>
              <a:rPr lang="en-US" b="1" dirty="0"/>
              <a:t>to </a:t>
            </a:r>
            <a:r>
              <a:rPr lang="en-US" b="1" dirty="0" smtClean="0"/>
              <a:t>nose)</a:t>
            </a:r>
          </a:p>
          <a:p>
            <a:pPr marL="0" indent="0">
              <a:buNone/>
            </a:pPr>
            <a:r>
              <a:rPr lang="en-US" b="1" dirty="0" smtClean="0"/>
              <a:t> </a:t>
            </a:r>
            <a:endParaRPr lang="en-US" dirty="0"/>
          </a:p>
          <a:p>
            <a:r>
              <a:rPr lang="en-US" dirty="0" smtClean="0"/>
              <a:t>Close the victim's mouth with the hand supporting the jaw and push the lips together with the thumb. Use a resuscitation barrier devise. </a:t>
            </a:r>
          </a:p>
          <a:p>
            <a:endParaRPr lang="en-US" dirty="0" smtClean="0"/>
          </a:p>
          <a:p>
            <a:r>
              <a:rPr lang="en-US" dirty="0" smtClean="0"/>
              <a:t>Take a breath and place your widely opened mouth over the victim's nose (or mouth and nose in infants)and blow to inflate the victim's lungs.</a:t>
            </a:r>
          </a:p>
          <a:p>
            <a:endParaRPr lang="en-US" dirty="0"/>
          </a:p>
          <a:p>
            <a:r>
              <a:rPr lang="en-US" smtClean="0"/>
              <a:t>Lift </a:t>
            </a:r>
            <a:r>
              <a:rPr lang="en-US" dirty="0" smtClean="0"/>
              <a:t>your mouth from the victim's nose and look for the fall of the chest; listen and feel for the escape of air from the nose and </a:t>
            </a:r>
            <a:r>
              <a:rPr lang="en-US" smtClean="0"/>
              <a:t>mouth.</a:t>
            </a:r>
          </a:p>
          <a:p>
            <a:endParaRPr lang="en-US" dirty="0" smtClean="0"/>
          </a:p>
          <a:p>
            <a:r>
              <a:rPr lang="en-US" dirty="0" smtClean="0"/>
              <a:t> If the chest does not move, there is an obstruction, an ineffective seal, or insufficient air being blown into the lungs. </a:t>
            </a:r>
          </a:p>
          <a:p>
            <a:endParaRPr lang="en-US" dirty="0"/>
          </a:p>
        </p:txBody>
      </p:sp>
    </p:spTree>
    <p:extLst>
      <p:ext uri="{BB962C8B-B14F-4D97-AF65-F5344CB8AC3E}">
        <p14:creationId xmlns:p14="http://schemas.microsoft.com/office/powerpoint/2010/main" val="7243670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solidFill>
                  <a:srgbClr val="FF0000"/>
                </a:solidFill>
              </a:rPr>
              <a:t>END OF SECTION 2</a:t>
            </a:r>
            <a:endParaRPr lang="en-US" sz="54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30594" y="2016125"/>
            <a:ext cx="3845137" cy="3449638"/>
          </a:xfrm>
          <a:prstGeom prst="rect">
            <a:avLst/>
          </a:prstGeom>
        </p:spPr>
      </p:pic>
    </p:spTree>
    <p:extLst>
      <p:ext uri="{BB962C8B-B14F-4D97-AF65-F5344CB8AC3E}">
        <p14:creationId xmlns:p14="http://schemas.microsoft.com/office/powerpoint/2010/main" val="3004043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EXPOSURE TO HAZARDS</a:t>
            </a:r>
            <a:endParaRPr lang="en-US" dirty="0"/>
          </a:p>
        </p:txBody>
      </p:sp>
      <p:sp>
        <p:nvSpPr>
          <p:cNvPr id="3" name="Content Placeholder 2"/>
          <p:cNvSpPr>
            <a:spLocks noGrp="1"/>
          </p:cNvSpPr>
          <p:nvPr>
            <p:ph idx="1"/>
          </p:nvPr>
        </p:nvSpPr>
        <p:spPr/>
        <p:txBody>
          <a:bodyPr>
            <a:normAutofit/>
          </a:bodyPr>
          <a:lstStyle/>
          <a:p>
            <a:r>
              <a:rPr lang="en-US" dirty="0" smtClean="0"/>
              <a:t>Exposure to hazards </a:t>
            </a:r>
            <a:r>
              <a:rPr lang="en-US" dirty="0"/>
              <a:t>result from dealing with: </a:t>
            </a:r>
          </a:p>
          <a:p>
            <a:r>
              <a:rPr lang="en-US" dirty="0" smtClean="0"/>
              <a:t>Trauma </a:t>
            </a:r>
            <a:r>
              <a:rPr lang="en-US" dirty="0"/>
              <a:t>related injuries </a:t>
            </a:r>
          </a:p>
          <a:p>
            <a:r>
              <a:rPr lang="en-US" dirty="0" smtClean="0"/>
              <a:t>Resuscitation </a:t>
            </a:r>
            <a:endParaRPr lang="en-US" dirty="0"/>
          </a:p>
          <a:p>
            <a:endParaRPr lang="en-US" dirty="0"/>
          </a:p>
          <a:p>
            <a:r>
              <a:rPr lang="en-US" dirty="0"/>
              <a:t>P</a:t>
            </a:r>
            <a:r>
              <a:rPr lang="en-US" dirty="0" smtClean="0"/>
              <a:t>athogens </a:t>
            </a:r>
            <a:r>
              <a:rPr lang="en-US" dirty="0"/>
              <a:t>that can be transmitted </a:t>
            </a:r>
            <a:r>
              <a:rPr lang="en-US" dirty="0" smtClean="0"/>
              <a:t>include</a:t>
            </a:r>
          </a:p>
          <a:p>
            <a:r>
              <a:rPr lang="en-US" dirty="0" smtClean="0"/>
              <a:t>Hepatitis </a:t>
            </a:r>
            <a:r>
              <a:rPr lang="en-US" dirty="0"/>
              <a:t>B Virus, Hepatitis C Virus and </a:t>
            </a:r>
            <a:r>
              <a:rPr lang="en-US" dirty="0" smtClean="0"/>
              <a:t>HIV</a:t>
            </a:r>
            <a:endParaRPr lang="en-US" dirty="0"/>
          </a:p>
        </p:txBody>
      </p:sp>
    </p:spTree>
    <p:extLst>
      <p:ext uri="{BB962C8B-B14F-4D97-AF65-F5344CB8AC3E}">
        <p14:creationId xmlns:p14="http://schemas.microsoft.com/office/powerpoint/2010/main" val="5557436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Universal Precautions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Avoid exposure to </a:t>
            </a:r>
            <a:endParaRPr lang="en-US" dirty="0"/>
          </a:p>
          <a:p>
            <a:pPr>
              <a:buFont typeface="Wingdings" panose="05000000000000000000" pitchFamily="2" charset="2"/>
              <a:buChar char="ü"/>
            </a:pPr>
            <a:r>
              <a:rPr lang="en-US" dirty="0" smtClean="0"/>
              <a:t>All </a:t>
            </a:r>
            <a:r>
              <a:rPr lang="en-US" dirty="0"/>
              <a:t>human body fluids and secretions, especially any fluid with visible </a:t>
            </a:r>
            <a:r>
              <a:rPr lang="en-US" dirty="0" smtClean="0"/>
              <a:t>blood. </a:t>
            </a:r>
            <a:endParaRPr lang="en-US" dirty="0"/>
          </a:p>
          <a:p>
            <a:pPr>
              <a:buFont typeface="Wingdings" panose="05000000000000000000" pitchFamily="2" charset="2"/>
              <a:buChar char="ü"/>
            </a:pPr>
            <a:r>
              <a:rPr lang="en-US" dirty="0" smtClean="0"/>
              <a:t>Any </a:t>
            </a:r>
            <a:r>
              <a:rPr lang="en-US" dirty="0"/>
              <a:t>other human material. </a:t>
            </a:r>
          </a:p>
          <a:p>
            <a:endParaRPr lang="en-US" dirty="0"/>
          </a:p>
        </p:txBody>
      </p:sp>
    </p:spTree>
    <p:extLst>
      <p:ext uri="{BB962C8B-B14F-4D97-AF65-F5344CB8AC3E}">
        <p14:creationId xmlns:p14="http://schemas.microsoft.com/office/powerpoint/2010/main" val="9903811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precautions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Try to use appropriate </a:t>
            </a:r>
            <a:r>
              <a:rPr lang="en-US" dirty="0"/>
              <a:t>protective equipment </a:t>
            </a:r>
            <a:r>
              <a:rPr lang="en-US" dirty="0" smtClean="0"/>
              <a:t>as much as possible </a:t>
            </a:r>
          </a:p>
          <a:p>
            <a:endParaRPr lang="en-US" dirty="0"/>
          </a:p>
          <a:p>
            <a:r>
              <a:rPr lang="en-US" dirty="0" smtClean="0"/>
              <a:t>Treat </a:t>
            </a:r>
            <a:r>
              <a:rPr lang="en-US" dirty="0"/>
              <a:t>all persons as if </a:t>
            </a:r>
            <a:r>
              <a:rPr lang="en-US" dirty="0" smtClean="0"/>
              <a:t>infectious</a:t>
            </a:r>
          </a:p>
          <a:p>
            <a:pPr marL="0" indent="0">
              <a:buNone/>
            </a:pPr>
            <a:r>
              <a:rPr lang="en-US" dirty="0" smtClean="0"/>
              <a:t> </a:t>
            </a:r>
            <a:endParaRPr lang="en-US" dirty="0"/>
          </a:p>
          <a:p>
            <a:r>
              <a:rPr lang="en-US" dirty="0" smtClean="0"/>
              <a:t>Wash </a:t>
            </a:r>
            <a:r>
              <a:rPr lang="en-US" dirty="0"/>
              <a:t>following completion of </a:t>
            </a:r>
            <a:r>
              <a:rPr lang="en-US" dirty="0" smtClean="0"/>
              <a:t>task</a:t>
            </a:r>
          </a:p>
          <a:p>
            <a:pPr marL="0" indent="0">
              <a:buNone/>
            </a:pPr>
            <a:r>
              <a:rPr lang="en-US" dirty="0" smtClean="0"/>
              <a:t> </a:t>
            </a:r>
            <a:endParaRPr lang="en-US" dirty="0"/>
          </a:p>
          <a:p>
            <a:r>
              <a:rPr lang="en-US" dirty="0" smtClean="0"/>
              <a:t>Appropriately disposal of contaminated disposable materials</a:t>
            </a:r>
          </a:p>
          <a:p>
            <a:endParaRPr lang="en-US" dirty="0"/>
          </a:p>
          <a:p>
            <a:r>
              <a:rPr lang="en-US" dirty="0" smtClean="0"/>
              <a:t>Maintain </a:t>
            </a:r>
            <a:r>
              <a:rPr lang="en-US" dirty="0"/>
              <a:t>good hygiene practices before, during and after tasks involving contamination risk. </a:t>
            </a:r>
          </a:p>
          <a:p>
            <a:endParaRPr lang="en-US" dirty="0"/>
          </a:p>
        </p:txBody>
      </p:sp>
    </p:spTree>
    <p:extLst>
      <p:ext uri="{BB962C8B-B14F-4D97-AF65-F5344CB8AC3E}">
        <p14:creationId xmlns:p14="http://schemas.microsoft.com/office/powerpoint/2010/main" val="26697494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Immediate action at scene following exposure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For </a:t>
            </a:r>
            <a:r>
              <a:rPr lang="en-US" b="1" dirty="0"/>
              <a:t>an open wound </a:t>
            </a:r>
            <a:endParaRPr lang="en-US" b="1" dirty="0" smtClean="0"/>
          </a:p>
          <a:p>
            <a:endParaRPr lang="en-US" dirty="0"/>
          </a:p>
          <a:p>
            <a:pPr lvl="1"/>
            <a:r>
              <a:rPr lang="en-US" dirty="0" smtClean="0"/>
              <a:t>Encourage </a:t>
            </a:r>
            <a:r>
              <a:rPr lang="en-US" dirty="0"/>
              <a:t>the wound to bleed, thoroughly wash with water for 15 </a:t>
            </a:r>
            <a:r>
              <a:rPr lang="en-US" dirty="0" smtClean="0"/>
              <a:t>minutes</a:t>
            </a:r>
          </a:p>
          <a:p>
            <a:endParaRPr lang="en-US" dirty="0" smtClean="0"/>
          </a:p>
          <a:p>
            <a:pPr lvl="1"/>
            <a:r>
              <a:rPr lang="en-US" dirty="0" smtClean="0"/>
              <a:t>Dress the wound with a reasonably clean material</a:t>
            </a:r>
          </a:p>
          <a:p>
            <a:endParaRPr lang="en-US" dirty="0"/>
          </a:p>
          <a:p>
            <a:pPr lvl="1"/>
            <a:r>
              <a:rPr lang="en-US" dirty="0" smtClean="0"/>
              <a:t>Do </a:t>
            </a:r>
            <a:r>
              <a:rPr lang="en-US" dirty="0"/>
              <a:t>not attempt to </a:t>
            </a:r>
            <a:r>
              <a:rPr lang="en-US" dirty="0" smtClean="0"/>
              <a:t>other materials(brake </a:t>
            </a:r>
            <a:r>
              <a:rPr lang="en-US" dirty="0" err="1" smtClean="0"/>
              <a:t>fluide</a:t>
            </a:r>
            <a:r>
              <a:rPr lang="en-US" dirty="0" smtClean="0"/>
              <a:t>, herbs)  to </a:t>
            </a:r>
            <a:r>
              <a:rPr lang="en-US" dirty="0"/>
              <a:t>clean </a:t>
            </a:r>
            <a:r>
              <a:rPr lang="en-US" dirty="0" smtClean="0"/>
              <a:t>and dress the </a:t>
            </a:r>
            <a:r>
              <a:rPr lang="en-US" dirty="0"/>
              <a:t>wound </a:t>
            </a:r>
            <a:endParaRPr lang="en-US" dirty="0" smtClean="0"/>
          </a:p>
          <a:p>
            <a:endParaRPr lang="en-US" dirty="0"/>
          </a:p>
          <a:p>
            <a:pPr lvl="1"/>
            <a:r>
              <a:rPr lang="en-US" dirty="0" smtClean="0"/>
              <a:t>Seek </a:t>
            </a:r>
            <a:r>
              <a:rPr lang="en-US" dirty="0"/>
              <a:t>medical advice as soon as possible. </a:t>
            </a:r>
          </a:p>
          <a:p>
            <a:endParaRPr lang="en-US" dirty="0"/>
          </a:p>
        </p:txBody>
      </p:sp>
    </p:spTree>
    <p:extLst>
      <p:ext uri="{BB962C8B-B14F-4D97-AF65-F5344CB8AC3E}">
        <p14:creationId xmlns:p14="http://schemas.microsoft.com/office/powerpoint/2010/main" val="7191743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Immediate action at scene following exposure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For a splash to a mucous membrane </a:t>
            </a:r>
            <a:endParaRPr lang="en-US" b="1" dirty="0" smtClean="0"/>
          </a:p>
          <a:p>
            <a:endParaRPr lang="en-US" dirty="0"/>
          </a:p>
          <a:p>
            <a:pPr lvl="1"/>
            <a:r>
              <a:rPr lang="en-US" dirty="0" smtClean="0"/>
              <a:t>Flush splash </a:t>
            </a:r>
            <a:r>
              <a:rPr lang="en-US" dirty="0"/>
              <a:t>to </a:t>
            </a:r>
            <a:r>
              <a:rPr lang="en-US" dirty="0" smtClean="0"/>
              <a:t>nose</a:t>
            </a:r>
            <a:r>
              <a:rPr lang="en-US" dirty="0"/>
              <a:t> </a:t>
            </a:r>
            <a:r>
              <a:rPr lang="en-US" dirty="0" smtClean="0"/>
              <a:t>&amp; mouth wash </a:t>
            </a:r>
            <a:r>
              <a:rPr lang="en-US" dirty="0"/>
              <a:t>thoroughly with water for 15 </a:t>
            </a:r>
            <a:r>
              <a:rPr lang="en-US" dirty="0" smtClean="0"/>
              <a:t>min.</a:t>
            </a:r>
          </a:p>
          <a:p>
            <a:endParaRPr lang="en-US" dirty="0"/>
          </a:p>
          <a:p>
            <a:pPr lvl="1"/>
            <a:r>
              <a:rPr lang="en-US" dirty="0" smtClean="0"/>
              <a:t>If </a:t>
            </a:r>
            <a:r>
              <a:rPr lang="en-US" dirty="0"/>
              <a:t>the splash is in the mouth, spit out and thoroughly rinse out with water for 15 </a:t>
            </a:r>
            <a:r>
              <a:rPr lang="en-US" dirty="0" smtClean="0"/>
              <a:t>min.</a:t>
            </a:r>
          </a:p>
          <a:p>
            <a:pPr marL="0" indent="0">
              <a:buNone/>
            </a:pPr>
            <a:r>
              <a:rPr lang="en-US" dirty="0" smtClean="0"/>
              <a:t> </a:t>
            </a:r>
            <a:endParaRPr lang="en-US" dirty="0"/>
          </a:p>
          <a:p>
            <a:pPr lvl="1"/>
            <a:r>
              <a:rPr lang="en-US" dirty="0" smtClean="0"/>
              <a:t>If </a:t>
            </a:r>
            <a:r>
              <a:rPr lang="en-US" dirty="0"/>
              <a:t>the splash is in the eyes, irrigate with the eyes open for 15 </a:t>
            </a:r>
            <a:r>
              <a:rPr lang="en-US" dirty="0" smtClean="0"/>
              <a:t>min.</a:t>
            </a:r>
          </a:p>
          <a:p>
            <a:pPr marL="0" indent="0">
              <a:buNone/>
            </a:pPr>
            <a:r>
              <a:rPr lang="en-US" dirty="0" smtClean="0"/>
              <a:t> </a:t>
            </a:r>
            <a:endParaRPr lang="en-US" dirty="0"/>
          </a:p>
          <a:p>
            <a:pPr lvl="1"/>
            <a:r>
              <a:rPr lang="en-US" dirty="0" smtClean="0"/>
              <a:t>Seek </a:t>
            </a:r>
            <a:r>
              <a:rPr lang="en-US" dirty="0"/>
              <a:t>medical advice as soon as possible. </a:t>
            </a:r>
          </a:p>
          <a:p>
            <a:endParaRPr lang="en-US" dirty="0"/>
          </a:p>
        </p:txBody>
      </p:sp>
    </p:spTree>
    <p:extLst>
      <p:ext uri="{BB962C8B-B14F-4D97-AF65-F5344CB8AC3E}">
        <p14:creationId xmlns:p14="http://schemas.microsoft.com/office/powerpoint/2010/main" val="16666520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727</TotalTime>
  <Words>2059</Words>
  <Application>Microsoft Office PowerPoint</Application>
  <PresentationFormat>Widescreen</PresentationFormat>
  <Paragraphs>360</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Gill Sans MT</vt:lpstr>
      <vt:lpstr>Wingdings</vt:lpstr>
      <vt:lpstr>Gallery</vt:lpstr>
      <vt:lpstr>SECTION 2 FIRST AID PRELIMINARY ACTIONS</vt:lpstr>
      <vt:lpstr>PowerPoint Presentation</vt:lpstr>
      <vt:lpstr>PowerPoint Presentation</vt:lpstr>
      <vt:lpstr>Philosophy of First Aid</vt:lpstr>
      <vt:lpstr>EXPOSURE TO HAZARDS</vt:lpstr>
      <vt:lpstr>Universal Precautions</vt:lpstr>
      <vt:lpstr>Universal precautions</vt:lpstr>
      <vt:lpstr>Immediate action at scene following exposure</vt:lpstr>
      <vt:lpstr>Immediate action at scene following exposure</vt:lpstr>
      <vt:lpstr>Immediate action at scene following exposure</vt:lpstr>
      <vt:lpstr>Primary assessment</vt:lpstr>
      <vt:lpstr>Primary assessment</vt:lpstr>
      <vt:lpstr>D - Danger</vt:lpstr>
      <vt:lpstr>D - Danger</vt:lpstr>
      <vt:lpstr>Moving a casualty</vt:lpstr>
      <vt:lpstr>Moving a casualty</vt:lpstr>
      <vt:lpstr>Moving a casualty</vt:lpstr>
      <vt:lpstr>R – Response</vt:lpstr>
      <vt:lpstr>R – Response</vt:lpstr>
      <vt:lpstr>R – Response</vt:lpstr>
      <vt:lpstr>R – Response</vt:lpstr>
      <vt:lpstr>S - Send for help</vt:lpstr>
      <vt:lpstr>A - Airway</vt:lpstr>
      <vt:lpstr>A - Airway</vt:lpstr>
      <vt:lpstr>A - Airway</vt:lpstr>
      <vt:lpstr>A - Airway</vt:lpstr>
      <vt:lpstr>A - Airway</vt:lpstr>
      <vt:lpstr>A - Airway</vt:lpstr>
      <vt:lpstr>A - Airway</vt:lpstr>
      <vt:lpstr>A - Airway</vt:lpstr>
      <vt:lpstr>A - Airway</vt:lpstr>
      <vt:lpstr>A - Airway</vt:lpstr>
      <vt:lpstr>Breathing</vt:lpstr>
      <vt:lpstr>Breathing</vt:lpstr>
      <vt:lpstr>Breathing</vt:lpstr>
      <vt:lpstr>Breathing</vt:lpstr>
      <vt:lpstr>Breathing</vt:lpstr>
      <vt:lpstr>Breathing</vt:lpstr>
      <vt:lpstr>Breathing</vt:lpstr>
      <vt:lpstr>Breathing</vt:lpstr>
      <vt:lpstr>Breathing</vt:lpstr>
      <vt:lpstr>Breathing</vt:lpstr>
      <vt:lpstr>Breathing</vt:lpstr>
      <vt:lpstr>Breathing</vt:lpstr>
      <vt:lpstr>Breathing</vt:lpstr>
      <vt:lpstr>END OF SECTION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AID LEGAL ASPECTS</dc:title>
  <dc:creator>D.r Nic</dc:creator>
  <cp:lastModifiedBy>WILLIAM</cp:lastModifiedBy>
  <cp:revision>29</cp:revision>
  <dcterms:created xsi:type="dcterms:W3CDTF">2016-02-18T03:33:41Z</dcterms:created>
  <dcterms:modified xsi:type="dcterms:W3CDTF">2018-05-12T08:24:43Z</dcterms:modified>
</cp:coreProperties>
</file>